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83" r:id="rId3"/>
    <p:sldId id="284" r:id="rId4"/>
    <p:sldId id="285" r:id="rId5"/>
    <p:sldId id="286" r:id="rId6"/>
    <p:sldId id="287" r:id="rId7"/>
    <p:sldId id="306" r:id="rId8"/>
    <p:sldId id="288" r:id="rId9"/>
    <p:sldId id="289" r:id="rId10"/>
    <p:sldId id="271" r:id="rId11"/>
    <p:sldId id="272" r:id="rId12"/>
    <p:sldId id="273" r:id="rId13"/>
    <p:sldId id="274" r:id="rId14"/>
    <p:sldId id="266" r:id="rId15"/>
    <p:sldId id="265" r:id="rId16"/>
    <p:sldId id="267" r:id="rId17"/>
    <p:sldId id="295" r:id="rId18"/>
    <p:sldId id="296" r:id="rId19"/>
    <p:sldId id="294" r:id="rId20"/>
    <p:sldId id="275" r:id="rId21"/>
    <p:sldId id="303" r:id="rId22"/>
    <p:sldId id="299" r:id="rId23"/>
    <p:sldId id="298" r:id="rId24"/>
    <p:sldId id="307" r:id="rId25"/>
    <p:sldId id="302" r:id="rId26"/>
    <p:sldId id="301" r:id="rId27"/>
    <p:sldId id="268" r:id="rId28"/>
    <p:sldId id="277" r:id="rId29"/>
    <p:sldId id="278" r:id="rId30"/>
    <p:sldId id="304" r:id="rId31"/>
    <p:sldId id="292" r:id="rId32"/>
    <p:sldId id="291" r:id="rId33"/>
    <p:sldId id="305" r:id="rId34"/>
    <p:sldId id="290"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869858-C6D4-47E4-9AB8-1BB2350FF442}" type="datetimeFigureOut">
              <a:rPr lang="en-US" smtClean="0"/>
              <a:t>5/25/2022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2654860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869858-C6D4-47E4-9AB8-1BB2350FF442}" type="datetimeFigureOut">
              <a:rPr lang="en-US" smtClean="0"/>
              <a:t>5/25/2022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215108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869858-C6D4-47E4-9AB8-1BB2350FF442}" type="datetimeFigureOut">
              <a:rPr lang="en-US" smtClean="0"/>
              <a:t>5/25/2022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329576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869858-C6D4-47E4-9AB8-1BB2350FF442}" type="datetimeFigureOut">
              <a:rPr lang="en-US" smtClean="0"/>
              <a:t>5/25/2022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1417076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F869858-C6D4-47E4-9AB8-1BB2350FF442}" type="datetimeFigureOut">
              <a:rPr lang="en-US" smtClean="0"/>
              <a:t>5/25/2022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1409119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869858-C6D4-47E4-9AB8-1BB2350FF442}" type="datetimeFigureOut">
              <a:rPr lang="en-US" smtClean="0"/>
              <a:t>5/25/2022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3513928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869858-C6D4-47E4-9AB8-1BB2350FF442}" type="datetimeFigureOut">
              <a:rPr lang="en-US" smtClean="0"/>
              <a:t>5/25/2022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3738447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869858-C6D4-47E4-9AB8-1BB2350FF442}" type="datetimeFigureOut">
              <a:rPr lang="en-US" smtClean="0"/>
              <a:t>5/25/2022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610910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869858-C6D4-47E4-9AB8-1BB2350FF442}" type="datetimeFigureOut">
              <a:rPr lang="en-US" smtClean="0"/>
              <a:t>5/25/2022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2116172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F869858-C6D4-47E4-9AB8-1BB2350FF442}" type="datetimeFigureOut">
              <a:rPr lang="en-US" smtClean="0"/>
              <a:t>5/25/2022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1358590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F869858-C6D4-47E4-9AB8-1BB2350FF442}" type="datetimeFigureOut">
              <a:rPr lang="en-US" smtClean="0"/>
              <a:t>5/25/2022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75B485-98C8-417B-A686-D03064C71800}" type="slidenum">
              <a:rPr lang="en-US" smtClean="0"/>
              <a:t>‹#›</a:t>
            </a:fld>
            <a:endParaRPr lang="en-US"/>
          </a:p>
        </p:txBody>
      </p:sp>
    </p:spTree>
    <p:extLst>
      <p:ext uri="{BB962C8B-B14F-4D97-AF65-F5344CB8AC3E}">
        <p14:creationId xmlns:p14="http://schemas.microsoft.com/office/powerpoint/2010/main" val="3802130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869858-C6D4-47E4-9AB8-1BB2350FF442}" type="datetimeFigureOut">
              <a:rPr lang="en-US" smtClean="0"/>
              <a:t>5/25/2022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75B485-98C8-417B-A686-D03064C71800}" type="slidenum">
              <a:rPr lang="en-US" smtClean="0"/>
              <a:t>‹#›</a:t>
            </a:fld>
            <a:endParaRPr lang="en-US"/>
          </a:p>
        </p:txBody>
      </p:sp>
    </p:spTree>
    <p:extLst>
      <p:ext uri="{BB962C8B-B14F-4D97-AF65-F5344CB8AC3E}">
        <p14:creationId xmlns:p14="http://schemas.microsoft.com/office/powerpoint/2010/main" val="1779359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7" Type="http://schemas.openxmlformats.org/officeDocument/2006/relationships/image" Target="../media/image32.jpe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jpg"/></Relationships>
</file>

<file path=ppt/slides/_rels/slide1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jpg"/><Relationship Id="rId2" Type="http://schemas.openxmlformats.org/officeDocument/2006/relationships/image" Target="../media/image33.jp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jpg"/><Relationship Id="rId4" Type="http://schemas.openxmlformats.org/officeDocument/2006/relationships/image" Target="../media/image35.jpg"/></Relationships>
</file>

<file path=ppt/slides/_rels/slide13.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image" Target="../media/image42.jpeg"/></Relationships>
</file>

<file path=ppt/slides/_rels/slide1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8.jpg"/><Relationship Id="rId7" Type="http://schemas.openxmlformats.org/officeDocument/2006/relationships/image" Target="../media/image52.png"/><Relationship Id="rId2" Type="http://schemas.openxmlformats.org/officeDocument/2006/relationships/image" Target="../media/image47.jpg"/><Relationship Id="rId1" Type="http://schemas.openxmlformats.org/officeDocument/2006/relationships/slideLayout" Target="../slideLayouts/slideLayout2.xml"/><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image" Target="../media/image49.jpeg"/><Relationship Id="rId9" Type="http://schemas.openxmlformats.org/officeDocument/2006/relationships/image" Target="../media/image54.jpeg"/></Relationships>
</file>

<file path=ppt/slides/_rels/slide17.xml.rels><?xml version="1.0" encoding="UTF-8" standalone="yes"?>
<Relationships xmlns="http://schemas.openxmlformats.org/package/2006/relationships"><Relationship Id="rId8" Type="http://schemas.openxmlformats.org/officeDocument/2006/relationships/image" Target="../media/image61.jpg"/><Relationship Id="rId3" Type="http://schemas.openxmlformats.org/officeDocument/2006/relationships/image" Target="../media/image56.jpg"/><Relationship Id="rId7" Type="http://schemas.openxmlformats.org/officeDocument/2006/relationships/image" Target="../media/image60.jpeg"/><Relationship Id="rId2" Type="http://schemas.openxmlformats.org/officeDocument/2006/relationships/image" Target="../media/image55.jpg"/><Relationship Id="rId1" Type="http://schemas.openxmlformats.org/officeDocument/2006/relationships/slideLayout" Target="../slideLayouts/slideLayout2.xml"/><Relationship Id="rId6" Type="http://schemas.openxmlformats.org/officeDocument/2006/relationships/image" Target="../media/image59.jpg"/><Relationship Id="rId11" Type="http://schemas.openxmlformats.org/officeDocument/2006/relationships/image" Target="../media/image64.png"/><Relationship Id="rId5" Type="http://schemas.openxmlformats.org/officeDocument/2006/relationships/image" Target="../media/image58.jpg"/><Relationship Id="rId10" Type="http://schemas.openxmlformats.org/officeDocument/2006/relationships/image" Target="../media/image63.jpg"/><Relationship Id="rId4" Type="http://schemas.openxmlformats.org/officeDocument/2006/relationships/image" Target="../media/image57.jpg"/><Relationship Id="rId9" Type="http://schemas.openxmlformats.org/officeDocument/2006/relationships/image" Target="../media/image62.png"/></Relationships>
</file>

<file path=ppt/slides/_rels/slide1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g"/><Relationship Id="rId1" Type="http://schemas.openxmlformats.org/officeDocument/2006/relationships/slideLayout" Target="../slideLayouts/slideLayout2.xml"/><Relationship Id="rId5" Type="http://schemas.openxmlformats.org/officeDocument/2006/relationships/image" Target="../media/image68.jpg"/><Relationship Id="rId4" Type="http://schemas.openxmlformats.org/officeDocument/2006/relationships/image" Target="../media/image67.jpeg"/></Relationships>
</file>

<file path=ppt/slides/_rels/slide19.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71.png"/><Relationship Id="rId7" Type="http://schemas.openxmlformats.org/officeDocument/2006/relationships/image" Target="../media/image75.jpg"/><Relationship Id="rId2" Type="http://schemas.openxmlformats.org/officeDocument/2006/relationships/image" Target="../media/image70.jpeg"/><Relationship Id="rId1" Type="http://schemas.openxmlformats.org/officeDocument/2006/relationships/slideLayout" Target="../slideLayouts/slideLayout2.xml"/><Relationship Id="rId6" Type="http://schemas.openxmlformats.org/officeDocument/2006/relationships/image" Target="../media/image74.jpg"/><Relationship Id="rId5" Type="http://schemas.openxmlformats.org/officeDocument/2006/relationships/image" Target="../media/image73.jpeg"/><Relationship Id="rId10" Type="http://schemas.openxmlformats.org/officeDocument/2006/relationships/image" Target="../media/image78.jpg"/><Relationship Id="rId4" Type="http://schemas.openxmlformats.org/officeDocument/2006/relationships/image" Target="../media/image72.jpeg"/><Relationship Id="rId9" Type="http://schemas.openxmlformats.org/officeDocument/2006/relationships/image" Target="../media/image77.jpg"/></Relationships>
</file>

<file path=ppt/slides/_rels/slide21.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80.jpg"/><Relationship Id="rId7" Type="http://schemas.openxmlformats.org/officeDocument/2006/relationships/image" Target="../media/image84.jpeg"/><Relationship Id="rId2" Type="http://schemas.openxmlformats.org/officeDocument/2006/relationships/image" Target="../media/image79.jpg"/><Relationship Id="rId1" Type="http://schemas.openxmlformats.org/officeDocument/2006/relationships/slideLayout" Target="../slideLayouts/slideLayout2.xml"/><Relationship Id="rId6" Type="http://schemas.openxmlformats.org/officeDocument/2006/relationships/image" Target="../media/image83.jpeg"/><Relationship Id="rId5" Type="http://schemas.openxmlformats.org/officeDocument/2006/relationships/image" Target="../media/image82.png"/><Relationship Id="rId4" Type="http://schemas.openxmlformats.org/officeDocument/2006/relationships/image" Target="../media/image81.png"/></Relationships>
</file>

<file path=ppt/slides/_rels/slide22.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2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92.png"/></Relationships>
</file>

<file path=ppt/slides/_rels/slide25.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g"/><Relationship Id="rId1" Type="http://schemas.openxmlformats.org/officeDocument/2006/relationships/slideLayout" Target="../slideLayouts/slideLayout2.xml"/><Relationship Id="rId6" Type="http://schemas.openxmlformats.org/officeDocument/2006/relationships/image" Target="../media/image97.jpg"/><Relationship Id="rId5" Type="http://schemas.openxmlformats.org/officeDocument/2006/relationships/image" Target="../media/image96.jpg"/><Relationship Id="rId4" Type="http://schemas.openxmlformats.org/officeDocument/2006/relationships/image" Target="../media/image95.png"/></Relationships>
</file>

<file path=ppt/slides/_rels/slide26.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0.jpg"/><Relationship Id="rId2" Type="http://schemas.openxmlformats.org/officeDocument/2006/relationships/image" Target="../media/image99.png"/><Relationship Id="rId1" Type="http://schemas.openxmlformats.org/officeDocument/2006/relationships/slideLayout" Target="../slideLayouts/slideLayout2.xml"/><Relationship Id="rId5" Type="http://schemas.openxmlformats.org/officeDocument/2006/relationships/image" Target="../media/image102.jpeg"/><Relationship Id="rId4" Type="http://schemas.openxmlformats.org/officeDocument/2006/relationships/image" Target="../media/image101.png"/></Relationships>
</file>

<file path=ppt/slides/_rels/slide28.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4.jpg"/><Relationship Id="rId7" Type="http://schemas.openxmlformats.org/officeDocument/2006/relationships/image" Target="../media/image108.jpg"/><Relationship Id="rId2" Type="http://schemas.openxmlformats.org/officeDocument/2006/relationships/image" Target="../media/image103.jpg"/><Relationship Id="rId1" Type="http://schemas.openxmlformats.org/officeDocument/2006/relationships/slideLayout" Target="../slideLayouts/slideLayout2.xml"/><Relationship Id="rId6" Type="http://schemas.openxmlformats.org/officeDocument/2006/relationships/image" Target="../media/image107.jpg"/><Relationship Id="rId5" Type="http://schemas.openxmlformats.org/officeDocument/2006/relationships/image" Target="../media/image106.png"/><Relationship Id="rId4" Type="http://schemas.openxmlformats.org/officeDocument/2006/relationships/image" Target="../media/image105.png"/><Relationship Id="rId9" Type="http://schemas.openxmlformats.org/officeDocument/2006/relationships/image" Target="../media/image110.png"/></Relationships>
</file>

<file path=ppt/slides/_rels/slide29.xml.rels><?xml version="1.0" encoding="UTF-8" standalone="yes"?>
<Relationships xmlns="http://schemas.openxmlformats.org/package/2006/relationships"><Relationship Id="rId8" Type="http://schemas.openxmlformats.org/officeDocument/2006/relationships/image" Target="../media/image117.jpeg"/><Relationship Id="rId3" Type="http://schemas.openxmlformats.org/officeDocument/2006/relationships/image" Target="../media/image112.png"/><Relationship Id="rId7" Type="http://schemas.openxmlformats.org/officeDocument/2006/relationships/image" Target="../media/image116.jpg"/><Relationship Id="rId2"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15.png"/><Relationship Id="rId11" Type="http://schemas.openxmlformats.org/officeDocument/2006/relationships/image" Target="../media/image120.jpeg"/><Relationship Id="rId5" Type="http://schemas.openxmlformats.org/officeDocument/2006/relationships/image" Target="../media/image114.jpg"/><Relationship Id="rId10" Type="http://schemas.openxmlformats.org/officeDocument/2006/relationships/image" Target="../media/image119.png"/><Relationship Id="rId4" Type="http://schemas.openxmlformats.org/officeDocument/2006/relationships/image" Target="../media/image113.jpeg"/><Relationship Id="rId9" Type="http://schemas.openxmlformats.org/officeDocument/2006/relationships/image" Target="../media/image1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2.xml"/><Relationship Id="rId6" Type="http://schemas.openxmlformats.org/officeDocument/2006/relationships/image" Target="../media/image125.jpeg"/><Relationship Id="rId5" Type="http://schemas.openxmlformats.org/officeDocument/2006/relationships/image" Target="../media/image124.png"/><Relationship Id="rId4" Type="http://schemas.openxmlformats.org/officeDocument/2006/relationships/image" Target="../media/image123.png"/></Relationships>
</file>

<file path=ppt/slides/_rels/slide31.xml.rels><?xml version="1.0" encoding="UTF-8" standalone="yes"?>
<Relationships xmlns="http://schemas.openxmlformats.org/package/2006/relationships"><Relationship Id="rId2" Type="http://schemas.openxmlformats.org/officeDocument/2006/relationships/image" Target="../media/image12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7.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6.pn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jpg"/></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b="11832"/>
          <a:stretch/>
        </p:blipFill>
        <p:spPr>
          <a:xfrm>
            <a:off x="478974" y="0"/>
            <a:ext cx="11251474" cy="6888480"/>
          </a:xfrm>
          <a:prstGeom prst="rect">
            <a:avLst/>
          </a:prstGeom>
        </p:spPr>
      </p:pic>
    </p:spTree>
    <p:extLst>
      <p:ext uri="{BB962C8B-B14F-4D97-AF65-F5344CB8AC3E}">
        <p14:creationId xmlns:p14="http://schemas.microsoft.com/office/powerpoint/2010/main" val="9699122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2922" b="3784"/>
          <a:stretch/>
        </p:blipFill>
        <p:spPr>
          <a:xfrm>
            <a:off x="4542910" y="807621"/>
            <a:ext cx="2667788" cy="3930403"/>
          </a:xfrm>
          <a:prstGeom prst="rect">
            <a:avLst/>
          </a:prstGeom>
        </p:spPr>
      </p:pic>
      <p:sp>
        <p:nvSpPr>
          <p:cNvPr id="8" name="TextBox 7"/>
          <p:cNvSpPr txBox="1"/>
          <p:nvPr/>
        </p:nvSpPr>
        <p:spPr>
          <a:xfrm>
            <a:off x="3680761" y="894707"/>
            <a:ext cx="943490" cy="477054"/>
          </a:xfrm>
          <a:prstGeom prst="rect">
            <a:avLst/>
          </a:prstGeom>
          <a:noFill/>
        </p:spPr>
        <p:txBody>
          <a:bodyPr wrap="square" rtlCol="0">
            <a:spAutoFit/>
          </a:bodyPr>
          <a:lstStyle/>
          <a:p>
            <a:pPr algn="ctr"/>
            <a:r>
              <a:rPr lang="en-US" sz="2500" b="1" dirty="0" smtClean="0"/>
              <a:t>1848:</a:t>
            </a:r>
            <a:endParaRPr lang="en-US" sz="2500" b="1" dirty="0"/>
          </a:p>
        </p:txBody>
      </p:sp>
      <p:pic>
        <p:nvPicPr>
          <p:cNvPr id="10" name="Picture 9"/>
          <p:cNvPicPr>
            <a:picLocks noChangeAspect="1"/>
          </p:cNvPicPr>
          <p:nvPr/>
        </p:nvPicPr>
        <p:blipFill>
          <a:blip r:embed="rId3"/>
          <a:stretch>
            <a:fillRect/>
          </a:stretch>
        </p:blipFill>
        <p:spPr>
          <a:xfrm rot="1378218">
            <a:off x="8390587" y="419911"/>
            <a:ext cx="3055168" cy="4445164"/>
          </a:xfrm>
          <a:prstGeom prst="rect">
            <a:avLst/>
          </a:prstGeom>
        </p:spPr>
      </p:pic>
      <p:sp>
        <p:nvSpPr>
          <p:cNvPr id="11" name="TextBox 10"/>
          <p:cNvSpPr txBox="1"/>
          <p:nvPr/>
        </p:nvSpPr>
        <p:spPr>
          <a:xfrm>
            <a:off x="7967910" y="894707"/>
            <a:ext cx="943490" cy="477054"/>
          </a:xfrm>
          <a:prstGeom prst="rect">
            <a:avLst/>
          </a:prstGeom>
          <a:noFill/>
        </p:spPr>
        <p:txBody>
          <a:bodyPr wrap="square" rtlCol="0">
            <a:spAutoFit/>
          </a:bodyPr>
          <a:lstStyle/>
          <a:p>
            <a:pPr algn="ctr"/>
            <a:r>
              <a:rPr lang="en-US" sz="2500" b="1" dirty="0" smtClean="0"/>
              <a:t>1860:</a:t>
            </a:r>
            <a:endParaRPr lang="en-US" sz="2500" b="1" dirty="0"/>
          </a:p>
        </p:txBody>
      </p:sp>
      <p:pic>
        <p:nvPicPr>
          <p:cNvPr id="12" name="Picture 11"/>
          <p:cNvPicPr>
            <a:picLocks noChangeAspect="1"/>
          </p:cNvPicPr>
          <p:nvPr/>
        </p:nvPicPr>
        <p:blipFill>
          <a:blip r:embed="rId4"/>
          <a:stretch>
            <a:fillRect/>
          </a:stretch>
        </p:blipFill>
        <p:spPr>
          <a:xfrm>
            <a:off x="-2" y="3614057"/>
            <a:ext cx="4356125" cy="3267093"/>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223094">
            <a:off x="515607" y="515607"/>
            <a:ext cx="3318373" cy="3318373"/>
          </a:xfrm>
          <a:prstGeom prst="rect">
            <a:avLst/>
          </a:prstGeom>
        </p:spPr>
      </p:pic>
      <p:sp>
        <p:nvSpPr>
          <p:cNvPr id="13" name="TextBox 12"/>
          <p:cNvSpPr txBox="1"/>
          <p:nvPr/>
        </p:nvSpPr>
        <p:spPr>
          <a:xfrm>
            <a:off x="2860329" y="6193873"/>
            <a:ext cx="943490" cy="477054"/>
          </a:xfrm>
          <a:prstGeom prst="rect">
            <a:avLst/>
          </a:prstGeom>
          <a:noFill/>
        </p:spPr>
        <p:txBody>
          <a:bodyPr wrap="square" rtlCol="0">
            <a:spAutoFit/>
          </a:bodyPr>
          <a:lstStyle/>
          <a:p>
            <a:pPr algn="ctr"/>
            <a:r>
              <a:rPr lang="en-US" sz="2500" b="1" dirty="0" smtClean="0"/>
              <a:t>1871</a:t>
            </a:r>
            <a:endParaRPr lang="en-US" sz="2500" b="1" dirty="0"/>
          </a:p>
        </p:txBody>
      </p:sp>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10092" t="2540" r="9599" b="12254"/>
          <a:stretch/>
        </p:blipFill>
        <p:spPr>
          <a:xfrm>
            <a:off x="7404020" y="3872181"/>
            <a:ext cx="2192825" cy="3008969"/>
          </a:xfrm>
          <a:prstGeom prst="rect">
            <a:avLst/>
          </a:prstGeom>
        </p:spPr>
      </p:pic>
      <p:sp>
        <p:nvSpPr>
          <p:cNvPr id="16" name="TextBox 15"/>
          <p:cNvSpPr txBox="1"/>
          <p:nvPr/>
        </p:nvSpPr>
        <p:spPr>
          <a:xfrm>
            <a:off x="6460531" y="5832467"/>
            <a:ext cx="943490" cy="477054"/>
          </a:xfrm>
          <a:prstGeom prst="rect">
            <a:avLst/>
          </a:prstGeom>
          <a:noFill/>
        </p:spPr>
        <p:txBody>
          <a:bodyPr wrap="square" rtlCol="0">
            <a:spAutoFit/>
          </a:bodyPr>
          <a:lstStyle/>
          <a:p>
            <a:pPr algn="ctr"/>
            <a:r>
              <a:rPr lang="en-US" sz="2500" b="1" dirty="0" smtClean="0"/>
              <a:t>1871:</a:t>
            </a:r>
            <a:endParaRPr lang="en-US" sz="2500" b="1" dirty="0"/>
          </a:p>
        </p:txBody>
      </p:sp>
      <p:sp>
        <p:nvSpPr>
          <p:cNvPr id="17" name="Right Arrow 16"/>
          <p:cNvSpPr/>
          <p:nvPr/>
        </p:nvSpPr>
        <p:spPr>
          <a:xfrm>
            <a:off x="10154195" y="5777958"/>
            <a:ext cx="1715588" cy="8318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rot="20213566">
            <a:off x="28802" y="300308"/>
            <a:ext cx="2290949" cy="553998"/>
          </a:xfrm>
          <a:prstGeom prst="rect">
            <a:avLst/>
          </a:prstGeom>
          <a:noFill/>
        </p:spPr>
        <p:txBody>
          <a:bodyPr wrap="square" rtlCol="0">
            <a:spAutoFit/>
          </a:bodyPr>
          <a:lstStyle/>
          <a:p>
            <a:pPr algn="ctr"/>
            <a:r>
              <a:rPr lang="en-US" sz="3000" dirty="0" smtClean="0">
                <a:latin typeface="Brush Script MT" panose="03060802040406070304" pitchFamily="66" charset="0"/>
              </a:rPr>
              <a:t>“Enlightenment” </a:t>
            </a:r>
            <a:endParaRPr lang="en-US" sz="3000" dirty="0">
              <a:latin typeface="Brush Script MT" panose="03060802040406070304" pitchFamily="66" charset="0"/>
            </a:endParaRPr>
          </a:p>
        </p:txBody>
      </p:sp>
      <p:sp>
        <p:nvSpPr>
          <p:cNvPr id="4" name="Title 1"/>
          <p:cNvSpPr>
            <a:spLocks noGrp="1"/>
          </p:cNvSpPr>
          <p:nvPr>
            <p:ph type="title"/>
          </p:nvPr>
        </p:nvSpPr>
        <p:spPr>
          <a:xfrm>
            <a:off x="2090064" y="34832"/>
            <a:ext cx="7384862" cy="720535"/>
          </a:xfrm>
        </p:spPr>
        <p:txBody>
          <a:bodyPr>
            <a:normAutofit/>
          </a:bodyPr>
          <a:lstStyle/>
          <a:p>
            <a:pPr algn="ctr"/>
            <a:r>
              <a:rPr lang="en-US" sz="2600" b="1" dirty="0" smtClean="0">
                <a:solidFill>
                  <a:srgbClr val="0000FF"/>
                </a:solidFill>
              </a:rPr>
              <a:t>Die momentum het </a:t>
            </a:r>
            <a:r>
              <a:rPr lang="en-US" sz="2600" b="1" i="1" dirty="0" smtClean="0">
                <a:solidFill>
                  <a:srgbClr val="0000FF"/>
                </a:solidFill>
              </a:rPr>
              <a:t>begin</a:t>
            </a:r>
            <a:r>
              <a:rPr lang="en-US" sz="2600" b="1" dirty="0" smtClean="0">
                <a:solidFill>
                  <a:srgbClr val="0000FF"/>
                </a:solidFill>
              </a:rPr>
              <a:t> by die </a:t>
            </a:r>
            <a:r>
              <a:rPr lang="en-US" sz="2600" b="1" dirty="0" err="1" smtClean="0">
                <a:solidFill>
                  <a:srgbClr val="0000FF"/>
                </a:solidFill>
              </a:rPr>
              <a:t>Franse</a:t>
            </a:r>
            <a:r>
              <a:rPr lang="en-US" sz="2600" b="1" dirty="0" smtClean="0">
                <a:solidFill>
                  <a:srgbClr val="0000FF"/>
                </a:solidFill>
              </a:rPr>
              <a:t> </a:t>
            </a:r>
            <a:r>
              <a:rPr lang="en-US" sz="2600" b="1" dirty="0" err="1" smtClean="0">
                <a:solidFill>
                  <a:srgbClr val="0000FF"/>
                </a:solidFill>
              </a:rPr>
              <a:t>Revolusie</a:t>
            </a:r>
            <a:endParaRPr lang="en-US" sz="2600" b="1" dirty="0">
              <a:solidFill>
                <a:srgbClr val="0000FF"/>
              </a:solidFill>
            </a:endParaRPr>
          </a:p>
        </p:txBody>
      </p:sp>
    </p:spTree>
    <p:extLst>
      <p:ext uri="{BB962C8B-B14F-4D97-AF65-F5344CB8AC3E}">
        <p14:creationId xmlns:p14="http://schemas.microsoft.com/office/powerpoint/2010/main" val="13567160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687345" y="852429"/>
            <a:ext cx="3400153" cy="5277037"/>
          </a:xfrm>
          <a:prstGeom prst="rect">
            <a:avLst/>
          </a:prstGeom>
        </p:spPr>
      </p:pic>
      <p:sp>
        <p:nvSpPr>
          <p:cNvPr id="5" name="Title 1"/>
          <p:cNvSpPr>
            <a:spLocks noGrp="1"/>
          </p:cNvSpPr>
          <p:nvPr>
            <p:ph type="title"/>
          </p:nvPr>
        </p:nvSpPr>
        <p:spPr>
          <a:xfrm>
            <a:off x="2649582" y="77467"/>
            <a:ext cx="6921137" cy="720535"/>
          </a:xfrm>
        </p:spPr>
        <p:txBody>
          <a:bodyPr>
            <a:normAutofit/>
          </a:bodyPr>
          <a:lstStyle/>
          <a:p>
            <a:pPr algn="ctr"/>
            <a:r>
              <a:rPr lang="en-US" sz="3600" b="1" dirty="0" smtClean="0">
                <a:solidFill>
                  <a:srgbClr val="0000FF"/>
                </a:solidFill>
              </a:rPr>
              <a:t>Die momentum </a:t>
            </a:r>
            <a:r>
              <a:rPr lang="en-US" sz="3600" b="1" dirty="0" err="1" smtClean="0">
                <a:solidFill>
                  <a:srgbClr val="0000FF"/>
                </a:solidFill>
              </a:rPr>
              <a:t>kry</a:t>
            </a:r>
            <a:r>
              <a:rPr lang="en-US" sz="3600" b="1" dirty="0" smtClean="0">
                <a:solidFill>
                  <a:srgbClr val="0000FF"/>
                </a:solidFill>
              </a:rPr>
              <a:t> </a:t>
            </a:r>
            <a:r>
              <a:rPr lang="en-US" sz="3600" b="1" dirty="0" err="1" smtClean="0">
                <a:solidFill>
                  <a:srgbClr val="0000FF"/>
                </a:solidFill>
              </a:rPr>
              <a:t>stukrag</a:t>
            </a:r>
            <a:endParaRPr lang="en-US" sz="3600" b="1" dirty="0">
              <a:solidFill>
                <a:srgbClr val="0000FF"/>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487" y="852429"/>
            <a:ext cx="6096000" cy="3429000"/>
          </a:xfrm>
          <a:prstGeom prst="rect">
            <a:avLst/>
          </a:prstGeom>
        </p:spPr>
      </p:pic>
      <p:sp>
        <p:nvSpPr>
          <p:cNvPr id="7" name="TextBox 6"/>
          <p:cNvSpPr txBox="1"/>
          <p:nvPr/>
        </p:nvSpPr>
        <p:spPr>
          <a:xfrm>
            <a:off x="-112121" y="4281429"/>
            <a:ext cx="6627216" cy="477054"/>
          </a:xfrm>
          <a:prstGeom prst="rect">
            <a:avLst/>
          </a:prstGeom>
          <a:noFill/>
        </p:spPr>
        <p:txBody>
          <a:bodyPr wrap="square" rtlCol="0">
            <a:spAutoFit/>
          </a:bodyPr>
          <a:lstStyle/>
          <a:p>
            <a:pPr algn="ctr"/>
            <a:r>
              <a:rPr lang="en-US" sz="2500" dirty="0" smtClean="0"/>
              <a:t>Albert Pike’s letter to Mazzini (15 Aug. 1871)</a:t>
            </a:r>
            <a:endParaRPr lang="en-US" sz="2500" dirty="0"/>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8159"/>
          <a:stretch/>
        </p:blipFill>
        <p:spPr>
          <a:xfrm>
            <a:off x="2962904" y="4764926"/>
            <a:ext cx="2568314" cy="2099517"/>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8509" y="1705201"/>
            <a:ext cx="2039814" cy="3088861"/>
          </a:xfrm>
          <a:prstGeom prst="rect">
            <a:avLst/>
          </a:prstGeom>
        </p:spPr>
      </p:pic>
      <p:sp>
        <p:nvSpPr>
          <p:cNvPr id="10" name="TextBox 9"/>
          <p:cNvSpPr txBox="1"/>
          <p:nvPr/>
        </p:nvSpPr>
        <p:spPr>
          <a:xfrm>
            <a:off x="6996671" y="1245568"/>
            <a:ext cx="943490" cy="477054"/>
          </a:xfrm>
          <a:prstGeom prst="rect">
            <a:avLst/>
          </a:prstGeom>
          <a:noFill/>
        </p:spPr>
        <p:txBody>
          <a:bodyPr wrap="square" rtlCol="0">
            <a:spAutoFit/>
          </a:bodyPr>
          <a:lstStyle/>
          <a:p>
            <a:pPr algn="ctr"/>
            <a:r>
              <a:rPr lang="en-US" sz="2500" b="1" dirty="0" smtClean="0"/>
              <a:t>1907</a:t>
            </a:r>
            <a:endParaRPr lang="en-US" sz="2500" b="1" dirty="0"/>
          </a:p>
        </p:txBody>
      </p:sp>
      <p:sp>
        <p:nvSpPr>
          <p:cNvPr id="11" name="TextBox 10"/>
          <p:cNvSpPr txBox="1"/>
          <p:nvPr/>
        </p:nvSpPr>
        <p:spPr>
          <a:xfrm>
            <a:off x="9915676" y="6129466"/>
            <a:ext cx="943490" cy="477054"/>
          </a:xfrm>
          <a:prstGeom prst="rect">
            <a:avLst/>
          </a:prstGeom>
          <a:noFill/>
        </p:spPr>
        <p:txBody>
          <a:bodyPr wrap="square" rtlCol="0">
            <a:spAutoFit/>
          </a:bodyPr>
          <a:lstStyle/>
          <a:p>
            <a:pPr algn="ctr"/>
            <a:r>
              <a:rPr lang="en-US" sz="2500" b="1" dirty="0" smtClean="0"/>
              <a:t>1919</a:t>
            </a:r>
            <a:endParaRPr lang="en-US" sz="2500" b="1" dirty="0"/>
          </a:p>
        </p:txBody>
      </p:sp>
      <p:cxnSp>
        <p:nvCxnSpPr>
          <p:cNvPr id="13" name="Straight Arrow Connector 12"/>
          <p:cNvCxnSpPr/>
          <p:nvPr/>
        </p:nvCxnSpPr>
        <p:spPr>
          <a:xfrm flipH="1" flipV="1">
            <a:off x="5730240" y="4902915"/>
            <a:ext cx="2758083" cy="8709"/>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923810" y="5482289"/>
            <a:ext cx="943490" cy="477054"/>
          </a:xfrm>
          <a:prstGeom prst="rect">
            <a:avLst/>
          </a:prstGeom>
          <a:noFill/>
        </p:spPr>
        <p:txBody>
          <a:bodyPr wrap="square" rtlCol="0">
            <a:spAutoFit/>
          </a:bodyPr>
          <a:lstStyle/>
          <a:p>
            <a:pPr algn="ctr"/>
            <a:r>
              <a:rPr lang="en-US" sz="2500" b="1" dirty="0" smtClean="0"/>
              <a:t>1925</a:t>
            </a:r>
            <a:endParaRPr lang="en-US" sz="2500" b="1" dirty="0"/>
          </a:p>
        </p:txBody>
      </p:sp>
      <p:pic>
        <p:nvPicPr>
          <p:cNvPr id="16" name="Picture 15"/>
          <p:cNvPicPr>
            <a:picLocks noChangeAspect="1"/>
          </p:cNvPicPr>
          <p:nvPr/>
        </p:nvPicPr>
        <p:blipFill rotWithShape="1">
          <a:blip r:embed="rId6" cstate="print">
            <a:extLst>
              <a:ext uri="{28A0092B-C50C-407E-A947-70E740481C1C}">
                <a14:useLocalDpi xmlns:a14="http://schemas.microsoft.com/office/drawing/2010/main" val="0"/>
              </a:ext>
            </a:extLst>
          </a:blip>
          <a:srcRect l="21013" t="9981" r="20651" b="9798"/>
          <a:stretch/>
        </p:blipFill>
        <p:spPr>
          <a:xfrm>
            <a:off x="153487" y="4916427"/>
            <a:ext cx="1757052" cy="1608778"/>
          </a:xfrm>
          <a:prstGeom prst="rect">
            <a:avLst/>
          </a:prstGeom>
        </p:spPr>
      </p:pic>
      <p:pic>
        <p:nvPicPr>
          <p:cNvPr id="18" name="Picture 17"/>
          <p:cNvPicPr>
            <a:picLocks noChangeAspect="1"/>
          </p:cNvPicPr>
          <p:nvPr/>
        </p:nvPicPr>
        <p:blipFill rotWithShape="1">
          <a:blip r:embed="rId7" cstate="print">
            <a:extLst>
              <a:ext uri="{28A0092B-C50C-407E-A947-70E740481C1C}">
                <a14:useLocalDpi xmlns:a14="http://schemas.microsoft.com/office/drawing/2010/main" val="0"/>
              </a:ext>
            </a:extLst>
          </a:blip>
          <a:srcRect l="3372" t="1992" r="8629" b="3243"/>
          <a:stretch/>
        </p:blipFill>
        <p:spPr>
          <a:xfrm>
            <a:off x="6023428" y="5034217"/>
            <a:ext cx="2464896" cy="1818261"/>
          </a:xfrm>
          <a:prstGeom prst="rect">
            <a:avLst/>
          </a:prstGeom>
        </p:spPr>
      </p:pic>
    </p:spTree>
    <p:extLst>
      <p:ext uri="{BB962C8B-B14F-4D97-AF65-F5344CB8AC3E}">
        <p14:creationId xmlns:p14="http://schemas.microsoft.com/office/powerpoint/2010/main" val="5463728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788919" y="87086"/>
            <a:ext cx="6921137" cy="720535"/>
          </a:xfrm>
        </p:spPr>
        <p:txBody>
          <a:bodyPr>
            <a:normAutofit/>
          </a:bodyPr>
          <a:lstStyle/>
          <a:p>
            <a:pPr algn="ctr"/>
            <a:r>
              <a:rPr lang="en-US" sz="3600" b="1" dirty="0" smtClean="0"/>
              <a:t>‘n </a:t>
            </a:r>
            <a:r>
              <a:rPr lang="en-US" sz="3600" b="1" dirty="0" err="1" smtClean="0"/>
              <a:t>Wêreld</a:t>
            </a:r>
            <a:r>
              <a:rPr lang="en-US" sz="3600" b="1" dirty="0" smtClean="0"/>
              <a:t> Plan begin </a:t>
            </a:r>
            <a:r>
              <a:rPr lang="en-US" sz="3600" b="1" dirty="0" err="1" smtClean="0"/>
              <a:t>kristaliseer</a:t>
            </a:r>
            <a:endParaRPr lang="en-US" sz="3600" b="1"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5253" b="17772"/>
          <a:stretch/>
        </p:blipFill>
        <p:spPr>
          <a:xfrm>
            <a:off x="106951" y="2084395"/>
            <a:ext cx="2984590" cy="358488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6234" y="-10101"/>
            <a:ext cx="1795710" cy="202915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355" y="5734624"/>
            <a:ext cx="2795453" cy="1118181"/>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r="2220"/>
          <a:stretch/>
        </p:blipFill>
        <p:spPr>
          <a:xfrm>
            <a:off x="3666718" y="1004475"/>
            <a:ext cx="6522311" cy="3642170"/>
          </a:xfrm>
          <a:prstGeom prst="rect">
            <a:avLst/>
          </a:prstGeom>
        </p:spPr>
      </p:pic>
      <p:cxnSp>
        <p:nvCxnSpPr>
          <p:cNvPr id="10" name="Straight Arrow Connector 9"/>
          <p:cNvCxnSpPr/>
          <p:nvPr/>
        </p:nvCxnSpPr>
        <p:spPr>
          <a:xfrm flipV="1">
            <a:off x="3108959" y="3876837"/>
            <a:ext cx="531225"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rotWithShape="1">
          <a:blip r:embed="rId6"/>
          <a:srcRect t="12038" b="2375"/>
          <a:stretch/>
        </p:blipFill>
        <p:spPr>
          <a:xfrm>
            <a:off x="4530579" y="4628946"/>
            <a:ext cx="4218404" cy="2211355"/>
          </a:xfrm>
          <a:prstGeom prst="rect">
            <a:avLst/>
          </a:prstGeom>
        </p:spPr>
      </p:pic>
      <p:sp>
        <p:nvSpPr>
          <p:cNvPr id="12" name="TextBox 11"/>
          <p:cNvSpPr txBox="1"/>
          <p:nvPr/>
        </p:nvSpPr>
        <p:spPr>
          <a:xfrm>
            <a:off x="2867570" y="5369077"/>
            <a:ext cx="943490" cy="477054"/>
          </a:xfrm>
          <a:prstGeom prst="rect">
            <a:avLst/>
          </a:prstGeom>
          <a:noFill/>
        </p:spPr>
        <p:txBody>
          <a:bodyPr wrap="square" rtlCol="0">
            <a:spAutoFit/>
          </a:bodyPr>
          <a:lstStyle/>
          <a:p>
            <a:pPr algn="ctr"/>
            <a:r>
              <a:rPr lang="en-US" sz="2500" b="1" dirty="0" smtClean="0"/>
              <a:t>1925</a:t>
            </a:r>
            <a:endParaRPr lang="en-US" sz="2500" b="1" dirty="0"/>
          </a:p>
        </p:txBody>
      </p:sp>
      <p:sp>
        <p:nvSpPr>
          <p:cNvPr id="13" name="TextBox 12"/>
          <p:cNvSpPr txBox="1"/>
          <p:nvPr/>
        </p:nvSpPr>
        <p:spPr>
          <a:xfrm>
            <a:off x="8602834" y="5369077"/>
            <a:ext cx="943490" cy="477054"/>
          </a:xfrm>
          <a:prstGeom prst="rect">
            <a:avLst/>
          </a:prstGeom>
          <a:noFill/>
        </p:spPr>
        <p:txBody>
          <a:bodyPr wrap="square" rtlCol="0">
            <a:spAutoFit/>
          </a:bodyPr>
          <a:lstStyle/>
          <a:p>
            <a:pPr algn="ctr"/>
            <a:r>
              <a:rPr lang="en-US" sz="2500" b="1" dirty="0" smtClean="0"/>
              <a:t>1945</a:t>
            </a:r>
            <a:endParaRPr lang="en-US" sz="2500" b="1" dirty="0"/>
          </a:p>
        </p:txBody>
      </p:sp>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01275" y="4628946"/>
            <a:ext cx="2790725" cy="2223859"/>
          </a:xfrm>
          <a:prstGeom prst="rect">
            <a:avLst/>
          </a:prstGeom>
        </p:spPr>
      </p:pic>
      <p:sp>
        <p:nvSpPr>
          <p:cNvPr id="15" name="TextBox 14"/>
          <p:cNvSpPr txBox="1"/>
          <p:nvPr/>
        </p:nvSpPr>
        <p:spPr>
          <a:xfrm>
            <a:off x="8602834" y="6091509"/>
            <a:ext cx="943490" cy="477054"/>
          </a:xfrm>
          <a:prstGeom prst="rect">
            <a:avLst/>
          </a:prstGeom>
          <a:noFill/>
        </p:spPr>
        <p:txBody>
          <a:bodyPr wrap="square" rtlCol="0">
            <a:spAutoFit/>
          </a:bodyPr>
          <a:lstStyle/>
          <a:p>
            <a:pPr algn="ctr"/>
            <a:r>
              <a:rPr lang="en-US" sz="2500" b="1" dirty="0" smtClean="0"/>
              <a:t>2021</a:t>
            </a:r>
            <a:endParaRPr lang="en-US" sz="2500" b="1" dirty="0"/>
          </a:p>
        </p:txBody>
      </p:sp>
      <p:pic>
        <p:nvPicPr>
          <p:cNvPr id="17" name="Picture 16"/>
          <p:cNvPicPr>
            <a:picLocks noChangeAspect="1"/>
          </p:cNvPicPr>
          <p:nvPr/>
        </p:nvPicPr>
        <p:blipFill>
          <a:blip r:embed="rId8"/>
          <a:stretch>
            <a:fillRect/>
          </a:stretch>
        </p:blipFill>
        <p:spPr>
          <a:xfrm>
            <a:off x="9646015" y="362697"/>
            <a:ext cx="2497630" cy="2497630"/>
          </a:xfrm>
          <a:prstGeom prst="rect">
            <a:avLst/>
          </a:prstGeom>
        </p:spPr>
      </p:pic>
      <p:sp>
        <p:nvSpPr>
          <p:cNvPr id="18" name="TextBox 17"/>
          <p:cNvSpPr txBox="1"/>
          <p:nvPr/>
        </p:nvSpPr>
        <p:spPr>
          <a:xfrm>
            <a:off x="10567414" y="2897411"/>
            <a:ext cx="1163829" cy="477054"/>
          </a:xfrm>
          <a:prstGeom prst="rect">
            <a:avLst/>
          </a:prstGeom>
          <a:noFill/>
        </p:spPr>
        <p:txBody>
          <a:bodyPr wrap="square" rtlCol="0">
            <a:spAutoFit/>
          </a:bodyPr>
          <a:lstStyle/>
          <a:p>
            <a:pPr algn="ctr"/>
            <a:r>
              <a:rPr lang="en-US" sz="2500" b="1" dirty="0" smtClean="0"/>
              <a:t>NGWS</a:t>
            </a:r>
            <a:endParaRPr lang="en-US" sz="2500" b="1" dirty="0"/>
          </a:p>
        </p:txBody>
      </p:sp>
    </p:spTree>
    <p:extLst>
      <p:ext uri="{BB962C8B-B14F-4D97-AF65-F5344CB8AC3E}">
        <p14:creationId xmlns:p14="http://schemas.microsoft.com/office/powerpoint/2010/main" val="32037116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023" t="23238" r="3161" b="2603"/>
          <a:stretch/>
        </p:blipFill>
        <p:spPr>
          <a:xfrm>
            <a:off x="2926082" y="718450"/>
            <a:ext cx="6129038" cy="6139550"/>
          </a:xfrm>
          <a:prstGeom prst="rect">
            <a:avLst/>
          </a:prstGeom>
        </p:spPr>
      </p:pic>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b="90730"/>
          <a:stretch/>
        </p:blipFill>
        <p:spPr>
          <a:xfrm>
            <a:off x="2926082" y="-9213"/>
            <a:ext cx="6129038" cy="727664"/>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225538">
            <a:off x="247152" y="604629"/>
            <a:ext cx="2413624" cy="1758928"/>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524" y="3614518"/>
            <a:ext cx="2937713" cy="1959432"/>
          </a:xfrm>
          <a:prstGeom prst="rect">
            <a:avLst/>
          </a:prstGeom>
        </p:spPr>
      </p:pic>
      <p:pic>
        <p:nvPicPr>
          <p:cNvPr id="14" name="Picture 13"/>
          <p:cNvPicPr>
            <a:picLocks noChangeAspect="1"/>
          </p:cNvPicPr>
          <p:nvPr/>
        </p:nvPicPr>
        <p:blipFill>
          <a:blip r:embed="rId5"/>
          <a:stretch>
            <a:fillRect/>
          </a:stretch>
        </p:blipFill>
        <p:spPr>
          <a:xfrm>
            <a:off x="9055120" y="705345"/>
            <a:ext cx="3136880" cy="2093513"/>
          </a:xfrm>
          <a:prstGeom prst="rect">
            <a:avLst/>
          </a:prstGeom>
        </p:spPr>
      </p:pic>
      <p:pic>
        <p:nvPicPr>
          <p:cNvPr id="4100" name="Picture 4" descr="Social Engineering - How hackers get at your dat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55120" y="3614518"/>
            <a:ext cx="3150734" cy="1970319"/>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864598" y="5977448"/>
            <a:ext cx="943490" cy="477054"/>
          </a:xfrm>
          <a:prstGeom prst="rect">
            <a:avLst/>
          </a:prstGeom>
          <a:noFill/>
        </p:spPr>
        <p:txBody>
          <a:bodyPr wrap="square" rtlCol="0">
            <a:spAutoFit/>
          </a:bodyPr>
          <a:lstStyle/>
          <a:p>
            <a:pPr algn="ctr"/>
            <a:r>
              <a:rPr lang="en-US" sz="2500" b="1" dirty="0" smtClean="0"/>
              <a:t>2025</a:t>
            </a:r>
            <a:endParaRPr lang="en-US" sz="2500" b="1" dirty="0"/>
          </a:p>
        </p:txBody>
      </p:sp>
      <p:sp>
        <p:nvSpPr>
          <p:cNvPr id="16" name="TextBox 15"/>
          <p:cNvSpPr txBox="1"/>
          <p:nvPr/>
        </p:nvSpPr>
        <p:spPr>
          <a:xfrm>
            <a:off x="10151815" y="5977448"/>
            <a:ext cx="943490" cy="477054"/>
          </a:xfrm>
          <a:prstGeom prst="rect">
            <a:avLst/>
          </a:prstGeom>
          <a:noFill/>
        </p:spPr>
        <p:txBody>
          <a:bodyPr wrap="square" rtlCol="0">
            <a:spAutoFit/>
          </a:bodyPr>
          <a:lstStyle/>
          <a:p>
            <a:pPr algn="ctr"/>
            <a:r>
              <a:rPr lang="en-US" sz="2500" b="1" dirty="0" smtClean="0"/>
              <a:t>2025</a:t>
            </a:r>
            <a:endParaRPr lang="en-US" sz="2500" b="1" dirty="0"/>
          </a:p>
        </p:txBody>
      </p:sp>
    </p:spTree>
    <p:extLst>
      <p:ext uri="{BB962C8B-B14F-4D97-AF65-F5344CB8AC3E}">
        <p14:creationId xmlns:p14="http://schemas.microsoft.com/office/powerpoint/2010/main" val="34250982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2399"/>
            <a:ext cx="12192000" cy="6553201"/>
          </a:xfrm>
          <a:prstGeom prst="rect">
            <a:avLst/>
          </a:prstGeom>
        </p:spPr>
      </p:pic>
      <p:sp>
        <p:nvSpPr>
          <p:cNvPr id="5" name="TextBox 4"/>
          <p:cNvSpPr txBox="1"/>
          <p:nvPr/>
        </p:nvSpPr>
        <p:spPr>
          <a:xfrm>
            <a:off x="2812875" y="3300545"/>
            <a:ext cx="2281639" cy="553998"/>
          </a:xfrm>
          <a:prstGeom prst="rect">
            <a:avLst/>
          </a:prstGeom>
          <a:noFill/>
        </p:spPr>
        <p:txBody>
          <a:bodyPr wrap="square" rtlCol="0">
            <a:spAutoFit/>
          </a:bodyPr>
          <a:lstStyle/>
          <a:p>
            <a:pPr algn="ctr"/>
            <a:r>
              <a:rPr lang="en-US" sz="3000" b="1" dirty="0" smtClean="0">
                <a:solidFill>
                  <a:schemeClr val="bg1"/>
                </a:solidFill>
              </a:rPr>
              <a:t>Liberalism</a:t>
            </a:r>
            <a:endParaRPr lang="en-US" sz="3000" b="1" dirty="0">
              <a:solidFill>
                <a:schemeClr val="bg1"/>
              </a:solidFill>
            </a:endParaRPr>
          </a:p>
        </p:txBody>
      </p:sp>
      <p:sp>
        <p:nvSpPr>
          <p:cNvPr id="6" name="TextBox 5"/>
          <p:cNvSpPr txBox="1"/>
          <p:nvPr/>
        </p:nvSpPr>
        <p:spPr>
          <a:xfrm>
            <a:off x="7162814" y="3304895"/>
            <a:ext cx="2573368" cy="553998"/>
          </a:xfrm>
          <a:prstGeom prst="rect">
            <a:avLst/>
          </a:prstGeom>
          <a:noFill/>
        </p:spPr>
        <p:txBody>
          <a:bodyPr wrap="square" rtlCol="0">
            <a:spAutoFit/>
          </a:bodyPr>
          <a:lstStyle/>
          <a:p>
            <a:pPr algn="ctr"/>
            <a:r>
              <a:rPr lang="en-US" sz="3000" b="1" dirty="0" smtClean="0">
                <a:solidFill>
                  <a:schemeClr val="bg1"/>
                </a:solidFill>
              </a:rPr>
              <a:t>Conservatism</a:t>
            </a:r>
            <a:endParaRPr lang="en-US" sz="3000" b="1" dirty="0">
              <a:solidFill>
                <a:schemeClr val="bg1"/>
              </a:solidFill>
            </a:endParaRPr>
          </a:p>
        </p:txBody>
      </p:sp>
    </p:spTree>
    <p:extLst>
      <p:ext uri="{BB962C8B-B14F-4D97-AF65-F5344CB8AC3E}">
        <p14:creationId xmlns:p14="http://schemas.microsoft.com/office/powerpoint/2010/main" val="12721659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5370335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89767" y="165459"/>
            <a:ext cx="8708572" cy="861774"/>
          </a:xfrm>
          <a:prstGeom prst="rect">
            <a:avLst/>
          </a:prstGeom>
          <a:noFill/>
        </p:spPr>
        <p:txBody>
          <a:bodyPr wrap="square" rtlCol="0">
            <a:spAutoFit/>
          </a:bodyPr>
          <a:lstStyle/>
          <a:p>
            <a:pPr algn="ctr"/>
            <a:r>
              <a:rPr lang="en-US" sz="2500" b="1" dirty="0" err="1" smtClean="0">
                <a:solidFill>
                  <a:srgbClr val="0000FF"/>
                </a:solidFill>
              </a:rPr>
              <a:t>Woord-perspektief</a:t>
            </a:r>
            <a:r>
              <a:rPr lang="en-US" sz="2500" b="1" dirty="0" smtClean="0">
                <a:solidFill>
                  <a:srgbClr val="0000FF"/>
                </a:solidFill>
              </a:rPr>
              <a:t>:</a:t>
            </a:r>
          </a:p>
          <a:p>
            <a:pPr algn="ctr"/>
            <a:r>
              <a:rPr lang="en-US" sz="2500" b="1" dirty="0" err="1" smtClean="0"/>
              <a:t>Verbande</a:t>
            </a:r>
            <a:r>
              <a:rPr lang="en-US" sz="2500" b="1" dirty="0" smtClean="0"/>
              <a:t> </a:t>
            </a:r>
            <a:r>
              <a:rPr lang="en-US" sz="2500" b="1" dirty="0" err="1" smtClean="0"/>
              <a:t>tussen</a:t>
            </a:r>
            <a:r>
              <a:rPr lang="en-US" sz="2500" b="1" dirty="0" smtClean="0"/>
              <a:t> </a:t>
            </a:r>
            <a:r>
              <a:rPr lang="en-US" sz="2500" b="1" dirty="0" err="1" smtClean="0"/>
              <a:t>Daniël</a:t>
            </a:r>
            <a:r>
              <a:rPr lang="en-US" sz="2500" b="1" dirty="0" smtClean="0"/>
              <a:t>, </a:t>
            </a:r>
            <a:r>
              <a:rPr lang="en-US" sz="2500" b="1" dirty="0" err="1" smtClean="0"/>
              <a:t>Matteus</a:t>
            </a:r>
            <a:r>
              <a:rPr lang="en-US" sz="2500" b="1" dirty="0" smtClean="0"/>
              <a:t> 24, </a:t>
            </a:r>
            <a:r>
              <a:rPr lang="en-US" sz="2500" b="1" dirty="0" err="1" smtClean="0"/>
              <a:t>Esegiël</a:t>
            </a:r>
            <a:r>
              <a:rPr lang="en-US" sz="2500" b="1" dirty="0" smtClean="0"/>
              <a:t> en </a:t>
            </a:r>
            <a:r>
              <a:rPr lang="en-US" sz="2500" b="1" dirty="0" err="1" smtClean="0"/>
              <a:t>Openbaring</a:t>
            </a:r>
            <a:endParaRPr lang="en-US" sz="2500" b="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7877" y="1245324"/>
            <a:ext cx="3587901" cy="5438503"/>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228" y="1502414"/>
            <a:ext cx="3454275" cy="5181413"/>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899585">
            <a:off x="279272" y="4495321"/>
            <a:ext cx="2782269" cy="1895421"/>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8409" r="10508"/>
          <a:stretch/>
        </p:blipFill>
        <p:spPr>
          <a:xfrm>
            <a:off x="148045" y="1245324"/>
            <a:ext cx="4450080" cy="3087189"/>
          </a:xfrm>
          <a:prstGeom prst="rect">
            <a:avLst/>
          </a:prstGeom>
        </p:spPr>
      </p:pic>
      <p:sp>
        <p:nvSpPr>
          <p:cNvPr id="9" name="TextBox 8"/>
          <p:cNvSpPr txBox="1"/>
          <p:nvPr/>
        </p:nvSpPr>
        <p:spPr>
          <a:xfrm rot="18945196">
            <a:off x="884033" y="5628170"/>
            <a:ext cx="2238103" cy="523220"/>
          </a:xfrm>
          <a:prstGeom prst="rect">
            <a:avLst/>
          </a:prstGeom>
          <a:noFill/>
        </p:spPr>
        <p:txBody>
          <a:bodyPr wrap="square" rtlCol="0">
            <a:spAutoFit/>
          </a:bodyPr>
          <a:lstStyle/>
          <a:p>
            <a:pPr algn="ctr"/>
            <a:r>
              <a:rPr lang="en-US" sz="2800" dirty="0" smtClean="0">
                <a:solidFill>
                  <a:schemeClr val="bg1"/>
                </a:solidFill>
                <a:latin typeface="Mistral" panose="03090702030407020403" pitchFamily="66" charset="0"/>
              </a:rPr>
              <a:t>Experiment</a:t>
            </a:r>
            <a:endParaRPr lang="en-US" sz="2800" dirty="0">
              <a:solidFill>
                <a:schemeClr val="bg1"/>
              </a:solidFill>
              <a:latin typeface="Mistral" panose="03090702030407020403" pitchFamily="66" charset="0"/>
            </a:endParaRPr>
          </a:p>
        </p:txBody>
      </p:sp>
      <p:pic>
        <p:nvPicPr>
          <p:cNvPr id="10" name="Picture 9"/>
          <p:cNvPicPr>
            <a:picLocks noChangeAspect="1"/>
          </p:cNvPicPr>
          <p:nvPr/>
        </p:nvPicPr>
        <p:blipFill rotWithShape="1">
          <a:blip r:embed="rId6">
            <a:extLst>
              <a:ext uri="{28A0092B-C50C-407E-A947-70E740481C1C}">
                <a14:useLocalDpi xmlns:a14="http://schemas.microsoft.com/office/drawing/2010/main" val="0"/>
              </a:ext>
            </a:extLst>
          </a:blip>
          <a:srcRect l="11714" r="13428"/>
          <a:stretch/>
        </p:blipFill>
        <p:spPr>
          <a:xfrm>
            <a:off x="2873497" y="5481466"/>
            <a:ext cx="1834504" cy="1202361"/>
          </a:xfrm>
          <a:prstGeom prst="rect">
            <a:avLst/>
          </a:prstGeom>
        </p:spPr>
      </p:pic>
      <p:pic>
        <p:nvPicPr>
          <p:cNvPr id="11" name="Picture 10"/>
          <p:cNvPicPr>
            <a:picLocks noChangeAspect="1"/>
          </p:cNvPicPr>
          <p:nvPr/>
        </p:nvPicPr>
        <p:blipFill rotWithShape="1">
          <a:blip r:embed="rId7" cstate="print">
            <a:extLst>
              <a:ext uri="{28A0092B-C50C-407E-A947-70E740481C1C}">
                <a14:useLocalDpi xmlns:a14="http://schemas.microsoft.com/office/drawing/2010/main" val="0"/>
              </a:ext>
            </a:extLst>
          </a:blip>
          <a:srcRect l="12875" t="27329" r="59478" b="19239"/>
          <a:stretch/>
        </p:blipFill>
        <p:spPr>
          <a:xfrm>
            <a:off x="10438242" y="66714"/>
            <a:ext cx="1054172" cy="1355364"/>
          </a:xfrm>
          <a:prstGeom prst="rect">
            <a:avLst/>
          </a:prstGeom>
        </p:spPr>
      </p:pic>
      <p:pic>
        <p:nvPicPr>
          <p:cNvPr id="12" name="Picture 11"/>
          <p:cNvPicPr>
            <a:picLocks noChangeAspect="1"/>
          </p:cNvPicPr>
          <p:nvPr/>
        </p:nvPicPr>
        <p:blipFill rotWithShape="1">
          <a:blip r:embed="rId8" cstate="print">
            <a:extLst>
              <a:ext uri="{28A0092B-C50C-407E-A947-70E740481C1C}">
                <a14:useLocalDpi xmlns:a14="http://schemas.microsoft.com/office/drawing/2010/main" val="0"/>
              </a:ext>
            </a:extLst>
          </a:blip>
          <a:srcRect l="18342" t="14513" r="17582" b="25354"/>
          <a:stretch/>
        </p:blipFill>
        <p:spPr>
          <a:xfrm rot="864262">
            <a:off x="3241233" y="4580598"/>
            <a:ext cx="1227909" cy="652782"/>
          </a:xfrm>
          <a:prstGeom prst="rect">
            <a:avLst/>
          </a:prstGeom>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8045" y="96371"/>
            <a:ext cx="1918066" cy="1078912"/>
          </a:xfrm>
          <a:prstGeom prst="rect">
            <a:avLst/>
          </a:prstGeom>
        </p:spPr>
      </p:pic>
    </p:spTree>
    <p:extLst>
      <p:ext uri="{BB962C8B-B14F-4D97-AF65-F5344CB8AC3E}">
        <p14:creationId xmlns:p14="http://schemas.microsoft.com/office/powerpoint/2010/main" val="19139047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700178" y="940571"/>
            <a:ext cx="3143795" cy="477054"/>
          </a:xfrm>
          <a:prstGeom prst="rect">
            <a:avLst/>
          </a:prstGeom>
          <a:noFill/>
        </p:spPr>
        <p:txBody>
          <a:bodyPr wrap="square" rtlCol="0">
            <a:spAutoFit/>
          </a:bodyPr>
          <a:lstStyle/>
          <a:p>
            <a:pPr algn="ctr"/>
            <a:r>
              <a:rPr lang="en-US" sz="2500" b="1" dirty="0" smtClean="0"/>
              <a:t>1</a:t>
            </a:r>
            <a:r>
              <a:rPr lang="en-US" sz="2500" b="1" baseline="30000" dirty="0" smtClean="0"/>
              <a:t>ste</a:t>
            </a:r>
            <a:r>
              <a:rPr lang="en-US" sz="2500" b="1" dirty="0" smtClean="0"/>
              <a:t> </a:t>
            </a:r>
            <a:r>
              <a:rPr lang="en-US" sz="2500" b="1" dirty="0" err="1" smtClean="0"/>
              <a:t>Oorsprong</a:t>
            </a:r>
            <a:r>
              <a:rPr lang="en-US" sz="2500" b="1" dirty="0" smtClean="0"/>
              <a:t>: Gen. 3</a:t>
            </a:r>
            <a:endParaRPr lang="en-US" sz="2500" b="1"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625" y="1402485"/>
            <a:ext cx="2631077" cy="2631077"/>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9708" y="1402485"/>
            <a:ext cx="5262154" cy="2631077"/>
          </a:xfrm>
          <a:prstGeom prst="rect">
            <a:avLst/>
          </a:prstGeom>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12801" r="14465"/>
          <a:stretch/>
        </p:blipFill>
        <p:spPr>
          <a:xfrm>
            <a:off x="9309459" y="9107"/>
            <a:ext cx="2551612" cy="2631077"/>
          </a:xfrm>
          <a:prstGeom prst="rect">
            <a:avLst/>
          </a:prstGeom>
        </p:spPr>
      </p:pic>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2879" t="12765" r="25104" b="16452"/>
          <a:stretch/>
        </p:blipFill>
        <p:spPr>
          <a:xfrm>
            <a:off x="9490158" y="2640184"/>
            <a:ext cx="2090057" cy="1371600"/>
          </a:xfrm>
          <a:prstGeom prst="rect">
            <a:avLst/>
          </a:prstGeom>
        </p:spPr>
      </p:pic>
      <p:sp>
        <p:nvSpPr>
          <p:cNvPr id="4" name="Title 1"/>
          <p:cNvSpPr>
            <a:spLocks noGrp="1"/>
          </p:cNvSpPr>
          <p:nvPr>
            <p:ph type="title"/>
          </p:nvPr>
        </p:nvSpPr>
        <p:spPr>
          <a:xfrm>
            <a:off x="2780209" y="217715"/>
            <a:ext cx="6921137" cy="720535"/>
          </a:xfrm>
        </p:spPr>
        <p:txBody>
          <a:bodyPr>
            <a:normAutofit/>
          </a:bodyPr>
          <a:lstStyle/>
          <a:p>
            <a:pPr algn="ctr"/>
            <a:r>
              <a:rPr lang="en-US" sz="4000" b="1" dirty="0" err="1" smtClean="0"/>
              <a:t>Waar</a:t>
            </a:r>
            <a:r>
              <a:rPr lang="en-US" sz="4000" b="1" dirty="0" smtClean="0"/>
              <a:t> het </a:t>
            </a:r>
            <a:r>
              <a:rPr lang="en-US" sz="4000" b="1" dirty="0" err="1" smtClean="0"/>
              <a:t>dit</a:t>
            </a:r>
            <a:r>
              <a:rPr lang="en-US" sz="4000" b="1" dirty="0" smtClean="0"/>
              <a:t> </a:t>
            </a:r>
            <a:r>
              <a:rPr lang="en-US" sz="4000" b="1" i="1" dirty="0" err="1" smtClean="0"/>
              <a:t>eintlik</a:t>
            </a:r>
            <a:r>
              <a:rPr lang="en-US" sz="4000" b="1" dirty="0" smtClean="0"/>
              <a:t> begin?</a:t>
            </a:r>
            <a:endParaRPr lang="en-US" sz="4000" b="1" dirty="0"/>
          </a:p>
        </p:txBody>
      </p:sp>
      <p:sp>
        <p:nvSpPr>
          <p:cNvPr id="13" name="TextBox 12"/>
          <p:cNvSpPr txBox="1"/>
          <p:nvPr/>
        </p:nvSpPr>
        <p:spPr>
          <a:xfrm>
            <a:off x="324515" y="4245475"/>
            <a:ext cx="3143795" cy="477054"/>
          </a:xfrm>
          <a:prstGeom prst="rect">
            <a:avLst/>
          </a:prstGeom>
          <a:noFill/>
        </p:spPr>
        <p:txBody>
          <a:bodyPr wrap="square" rtlCol="0">
            <a:spAutoFit/>
          </a:bodyPr>
          <a:lstStyle/>
          <a:p>
            <a:pPr algn="ctr"/>
            <a:r>
              <a:rPr lang="en-US" sz="2500" b="1" dirty="0" smtClean="0"/>
              <a:t>2</a:t>
            </a:r>
            <a:r>
              <a:rPr lang="en-US" sz="2500" b="1" baseline="30000" dirty="0"/>
              <a:t>d</a:t>
            </a:r>
            <a:r>
              <a:rPr lang="en-US" sz="2500" b="1" baseline="30000" dirty="0" smtClean="0"/>
              <a:t>e</a:t>
            </a:r>
            <a:r>
              <a:rPr lang="en-US" sz="2500" b="1" dirty="0" smtClean="0"/>
              <a:t> </a:t>
            </a:r>
            <a:r>
              <a:rPr lang="en-US" sz="2500" b="1" dirty="0" err="1" smtClean="0"/>
              <a:t>Oorsprong</a:t>
            </a:r>
            <a:r>
              <a:rPr lang="en-US" sz="2500" b="1" dirty="0" smtClean="0"/>
              <a:t>: Gen. 6</a:t>
            </a:r>
            <a:endParaRPr lang="en-US" sz="2500" b="1" dirty="0"/>
          </a:p>
        </p:txBody>
      </p:sp>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753" r="2051"/>
          <a:stretch/>
        </p:blipFill>
        <p:spPr>
          <a:xfrm>
            <a:off x="-2" y="4722529"/>
            <a:ext cx="3614057" cy="2135471"/>
          </a:xfrm>
          <a:prstGeom prst="rect">
            <a:avLst/>
          </a:prstGeom>
        </p:spPr>
      </p:pic>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9754" y="78758"/>
            <a:ext cx="1769938" cy="1245887"/>
          </a:xfrm>
          <a:prstGeom prst="rect">
            <a:avLst/>
          </a:prstGeom>
        </p:spPr>
      </p:pic>
      <p:sp>
        <p:nvSpPr>
          <p:cNvPr id="18" name="TextBox 17"/>
          <p:cNvSpPr txBox="1"/>
          <p:nvPr/>
        </p:nvSpPr>
        <p:spPr>
          <a:xfrm>
            <a:off x="5852161" y="4245475"/>
            <a:ext cx="3342036" cy="477054"/>
          </a:xfrm>
          <a:prstGeom prst="rect">
            <a:avLst/>
          </a:prstGeom>
          <a:noFill/>
        </p:spPr>
        <p:txBody>
          <a:bodyPr wrap="square" rtlCol="0">
            <a:spAutoFit/>
          </a:bodyPr>
          <a:lstStyle/>
          <a:p>
            <a:pPr algn="ctr"/>
            <a:r>
              <a:rPr lang="en-US" sz="2500" b="1" dirty="0"/>
              <a:t>3</a:t>
            </a:r>
            <a:r>
              <a:rPr lang="en-US" sz="2500" b="1" baseline="30000" dirty="0" smtClean="0"/>
              <a:t>de</a:t>
            </a:r>
            <a:r>
              <a:rPr lang="en-US" sz="2500" b="1" dirty="0" smtClean="0"/>
              <a:t> </a:t>
            </a:r>
            <a:r>
              <a:rPr lang="en-US" sz="2500" b="1" dirty="0" err="1" smtClean="0"/>
              <a:t>Oorsprong</a:t>
            </a:r>
            <a:r>
              <a:rPr lang="en-US" sz="2500" b="1" dirty="0" smtClean="0"/>
              <a:t>: Gen. 11</a:t>
            </a:r>
            <a:endParaRPr lang="en-US" sz="2500" b="1" dirty="0"/>
          </a:p>
        </p:txBody>
      </p:sp>
      <p:pic>
        <p:nvPicPr>
          <p:cNvPr id="19" name="Picture 18"/>
          <p:cNvPicPr>
            <a:picLocks noChangeAspect="1"/>
          </p:cNvPicPr>
          <p:nvPr/>
        </p:nvPicPr>
        <p:blipFill rotWithShape="1">
          <a:blip r:embed="rId8">
            <a:extLst>
              <a:ext uri="{28A0092B-C50C-407E-A947-70E740481C1C}">
                <a14:useLocalDpi xmlns:a14="http://schemas.microsoft.com/office/drawing/2010/main" val="0"/>
              </a:ext>
            </a:extLst>
          </a:blip>
          <a:srcRect l="6533" r="4886"/>
          <a:stretch/>
        </p:blipFill>
        <p:spPr>
          <a:xfrm>
            <a:off x="3796937" y="4718737"/>
            <a:ext cx="2368731" cy="2139263"/>
          </a:xfrm>
          <a:prstGeom prst="rect">
            <a:avLst/>
          </a:prstGeom>
        </p:spPr>
      </p:pic>
      <p:pic>
        <p:nvPicPr>
          <p:cNvPr id="20" name="Picture 19"/>
          <p:cNvPicPr>
            <a:picLocks noChangeAspect="1"/>
          </p:cNvPicPr>
          <p:nvPr/>
        </p:nvPicPr>
        <p:blipFill rotWithShape="1">
          <a:blip r:embed="rId9"/>
          <a:srcRect l="18109"/>
          <a:stretch/>
        </p:blipFill>
        <p:spPr>
          <a:xfrm>
            <a:off x="6165661" y="4718737"/>
            <a:ext cx="1347300" cy="2139263"/>
          </a:xfrm>
          <a:prstGeom prst="rect">
            <a:avLst/>
          </a:prstGeom>
        </p:spPr>
      </p:pic>
      <p:pic>
        <p:nvPicPr>
          <p:cNvPr id="21" name="Picture 20"/>
          <p:cNvPicPr>
            <a:picLocks noChangeAspect="1"/>
          </p:cNvPicPr>
          <p:nvPr/>
        </p:nvPicPr>
        <p:blipFill rotWithShape="1">
          <a:blip r:embed="rId10" cstate="print">
            <a:extLst>
              <a:ext uri="{28A0092B-C50C-407E-A947-70E740481C1C}">
                <a14:useLocalDpi xmlns:a14="http://schemas.microsoft.com/office/drawing/2010/main" val="0"/>
              </a:ext>
            </a:extLst>
          </a:blip>
          <a:srcRect l="21382" t="8991" r="5592"/>
          <a:stretch/>
        </p:blipFill>
        <p:spPr>
          <a:xfrm>
            <a:off x="7602572" y="4716323"/>
            <a:ext cx="2368731" cy="2141677"/>
          </a:xfrm>
          <a:prstGeom prst="rect">
            <a:avLst/>
          </a:prstGeom>
        </p:spPr>
      </p:pic>
      <p:pic>
        <p:nvPicPr>
          <p:cNvPr id="22" name="Picture 21"/>
          <p:cNvPicPr>
            <a:picLocks noChangeAspect="1"/>
          </p:cNvPicPr>
          <p:nvPr/>
        </p:nvPicPr>
        <p:blipFill rotWithShape="1">
          <a:blip r:embed="rId11"/>
          <a:srcRect l="10634" r="10645"/>
          <a:stretch/>
        </p:blipFill>
        <p:spPr>
          <a:xfrm>
            <a:off x="9949893" y="4716323"/>
            <a:ext cx="2250813" cy="2141677"/>
          </a:xfrm>
          <a:prstGeom prst="rect">
            <a:avLst/>
          </a:prstGeom>
        </p:spPr>
      </p:pic>
    </p:spTree>
    <p:extLst>
      <p:ext uri="{BB962C8B-B14F-4D97-AF65-F5344CB8AC3E}">
        <p14:creationId xmlns:p14="http://schemas.microsoft.com/office/powerpoint/2010/main" val="9168835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p:nvPicPr>
        <p:blipFill rotWithShape="1">
          <a:blip r:embed="rId3"/>
          <a:srcRect t="16836"/>
          <a:stretch/>
        </p:blipFill>
        <p:spPr>
          <a:xfrm>
            <a:off x="9213668" y="2607205"/>
            <a:ext cx="2978330" cy="2476887"/>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8513" t="25505" r="10931" b="9652"/>
          <a:stretch/>
        </p:blipFill>
        <p:spPr>
          <a:xfrm>
            <a:off x="9213668" y="5088912"/>
            <a:ext cx="2991393" cy="1769088"/>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9322" b="185"/>
          <a:stretch/>
        </p:blipFill>
        <p:spPr>
          <a:xfrm>
            <a:off x="9213668" y="0"/>
            <a:ext cx="2991393" cy="2602385"/>
          </a:xfrm>
          <a:prstGeom prst="rect">
            <a:avLst/>
          </a:prstGeom>
        </p:spPr>
      </p:pic>
    </p:spTree>
    <p:extLst>
      <p:ext uri="{BB962C8B-B14F-4D97-AF65-F5344CB8AC3E}">
        <p14:creationId xmlns:p14="http://schemas.microsoft.com/office/powerpoint/2010/main" val="37086594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1397"/>
            <a:ext cx="12192000" cy="6235205"/>
          </a:xfrm>
          <a:prstGeom prst="rect">
            <a:avLst/>
          </a:prstGeom>
        </p:spPr>
      </p:pic>
    </p:spTree>
    <p:extLst>
      <p:ext uri="{BB962C8B-B14F-4D97-AF65-F5344CB8AC3E}">
        <p14:creationId xmlns:p14="http://schemas.microsoft.com/office/powerpoint/2010/main" val="4172193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6323" t="33574" r="33333" b="23289"/>
          <a:stretch/>
        </p:blipFill>
        <p:spPr>
          <a:xfrm>
            <a:off x="14111" y="522523"/>
            <a:ext cx="12177889" cy="5869577"/>
          </a:xfrm>
          <a:prstGeom prst="rect">
            <a:avLst/>
          </a:prstGeom>
        </p:spPr>
      </p:pic>
    </p:spTree>
    <p:extLst>
      <p:ext uri="{BB962C8B-B14F-4D97-AF65-F5344CB8AC3E}">
        <p14:creationId xmlns:p14="http://schemas.microsoft.com/office/powerpoint/2010/main" val="28284191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489290" y="51159"/>
            <a:ext cx="7722327" cy="720535"/>
          </a:xfrm>
        </p:spPr>
        <p:txBody>
          <a:bodyPr>
            <a:normAutofit fontScale="90000"/>
          </a:bodyPr>
          <a:lstStyle/>
          <a:p>
            <a:pPr algn="ctr"/>
            <a:r>
              <a:rPr lang="en-US" sz="3600" b="1" dirty="0" err="1" smtClean="0">
                <a:solidFill>
                  <a:srgbClr val="0000FF"/>
                </a:solidFill>
              </a:rPr>
              <a:t>Eindtyd-gebeure</a:t>
            </a:r>
            <a:r>
              <a:rPr lang="en-US" sz="3600" b="1" dirty="0" smtClean="0">
                <a:solidFill>
                  <a:srgbClr val="0000FF"/>
                </a:solidFill>
              </a:rPr>
              <a:t>:</a:t>
            </a:r>
            <a:r>
              <a:rPr lang="en-US" sz="3600" b="1" dirty="0" smtClean="0"/>
              <a:t/>
            </a:r>
            <a:br>
              <a:rPr lang="en-US" sz="3600" b="1" dirty="0" smtClean="0"/>
            </a:br>
            <a:r>
              <a:rPr lang="en-US" sz="3600" b="1" dirty="0" smtClean="0"/>
              <a:t>3 </a:t>
            </a:r>
            <a:r>
              <a:rPr lang="en-US" sz="3600" b="1" dirty="0" err="1" smtClean="0"/>
              <a:t>Elemente</a:t>
            </a:r>
            <a:r>
              <a:rPr lang="en-US" sz="3600" b="1" dirty="0" smtClean="0"/>
              <a:t> </a:t>
            </a:r>
            <a:r>
              <a:rPr lang="en-US" sz="3600" b="1" dirty="0" err="1" smtClean="0"/>
              <a:t>moet</a:t>
            </a:r>
            <a:r>
              <a:rPr lang="en-US" sz="3600" b="1" dirty="0" smtClean="0"/>
              <a:t> in </a:t>
            </a:r>
            <a:r>
              <a:rPr lang="en-US" sz="3600" b="1" dirty="0" err="1" smtClean="0"/>
              <a:t>plek</a:t>
            </a:r>
            <a:r>
              <a:rPr lang="en-US" sz="3600" b="1" dirty="0" smtClean="0"/>
              <a:t> wees </a:t>
            </a:r>
            <a:r>
              <a:rPr lang="en-US" sz="3600" b="1" dirty="0" err="1" smtClean="0"/>
              <a:t>volgens</a:t>
            </a:r>
            <a:r>
              <a:rPr lang="en-US" sz="3600" b="1" dirty="0" smtClean="0"/>
              <a:t> die </a:t>
            </a:r>
            <a:r>
              <a:rPr lang="en-US" sz="3600" b="1" dirty="0" err="1" smtClean="0"/>
              <a:t>Skrif</a:t>
            </a:r>
            <a:endParaRPr lang="en-US" sz="3600" b="1" dirty="0"/>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t="16264" b="24539"/>
          <a:stretch/>
        </p:blipFill>
        <p:spPr>
          <a:xfrm>
            <a:off x="17317" y="912715"/>
            <a:ext cx="3400523" cy="1342806"/>
          </a:xfrm>
          <a:prstGeom prst="rect">
            <a:avLst/>
          </a:prstGeom>
        </p:spPr>
      </p:pic>
      <p:pic>
        <p:nvPicPr>
          <p:cNvPr id="13" name="Picture 12"/>
          <p:cNvPicPr>
            <a:picLocks noChangeAspect="1"/>
          </p:cNvPicPr>
          <p:nvPr/>
        </p:nvPicPr>
        <p:blipFill>
          <a:blip r:embed="rId3"/>
          <a:stretch>
            <a:fillRect/>
          </a:stretch>
        </p:blipFill>
        <p:spPr>
          <a:xfrm>
            <a:off x="8475637" y="912715"/>
            <a:ext cx="3716363" cy="2150218"/>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0460" r="21555" b="18576"/>
          <a:stretch/>
        </p:blipFill>
        <p:spPr>
          <a:xfrm>
            <a:off x="10432869" y="3069694"/>
            <a:ext cx="1759131" cy="1389896"/>
          </a:xfrm>
          <a:prstGeom prst="rect">
            <a:avLst/>
          </a:prstGeom>
        </p:spPr>
      </p:pic>
      <p:pic>
        <p:nvPicPr>
          <p:cNvPr id="18" name="Picture 17"/>
          <p:cNvPicPr>
            <a:picLocks noChangeAspect="1"/>
          </p:cNvPicPr>
          <p:nvPr/>
        </p:nvPicPr>
        <p:blipFill rotWithShape="1">
          <a:blip r:embed="rId5" cstate="print">
            <a:extLst>
              <a:ext uri="{28A0092B-C50C-407E-A947-70E740481C1C}">
                <a14:useLocalDpi xmlns:a14="http://schemas.microsoft.com/office/drawing/2010/main" val="0"/>
              </a:ext>
            </a:extLst>
          </a:blip>
          <a:srcRect b="16782"/>
          <a:stretch/>
        </p:blipFill>
        <p:spPr>
          <a:xfrm>
            <a:off x="4161061" y="5207510"/>
            <a:ext cx="3589564" cy="1680274"/>
          </a:xfrm>
          <a:prstGeom prst="rect">
            <a:avLst/>
          </a:prstGeom>
        </p:spPr>
      </p:pic>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318" y="2255521"/>
            <a:ext cx="3366477" cy="4602478"/>
          </a:xfrm>
          <a:prstGeom prst="rect">
            <a:avLst/>
          </a:prstGeom>
        </p:spPr>
      </p:pic>
      <p:pic>
        <p:nvPicPr>
          <p:cNvPr id="21" name="Picture 20"/>
          <p:cNvPicPr>
            <a:picLocks noChangeAspect="1"/>
          </p:cNvPicPr>
          <p:nvPr/>
        </p:nvPicPr>
        <p:blipFill rotWithShape="1">
          <a:blip r:embed="rId7" cstate="print">
            <a:extLst>
              <a:ext uri="{28A0092B-C50C-407E-A947-70E740481C1C}">
                <a14:useLocalDpi xmlns:a14="http://schemas.microsoft.com/office/drawing/2010/main" val="0"/>
              </a:ext>
            </a:extLst>
          </a:blip>
          <a:srcRect r="13802"/>
          <a:stretch/>
        </p:blipFill>
        <p:spPr>
          <a:xfrm>
            <a:off x="4161061" y="912715"/>
            <a:ext cx="3589564" cy="2342435"/>
          </a:xfrm>
          <a:prstGeom prst="rect">
            <a:avLst/>
          </a:prstGeom>
        </p:spPr>
      </p:pic>
      <p:pic>
        <p:nvPicPr>
          <p:cNvPr id="9218" name="Picture 2" descr="World Government Summit Kicks Off in Dubai - Sada El balad"/>
          <p:cNvPicPr>
            <a:picLocks noChangeAspect="1" noChangeArrowheads="1"/>
          </p:cNvPicPr>
          <p:nvPr/>
        </p:nvPicPr>
        <p:blipFill rotWithShape="1">
          <a:blip r:embed="rId8">
            <a:extLst>
              <a:ext uri="{28A0092B-C50C-407E-A947-70E740481C1C}">
                <a14:useLocalDpi xmlns:a14="http://schemas.microsoft.com/office/drawing/2010/main" val="0"/>
              </a:ext>
            </a:extLst>
          </a:blip>
          <a:srcRect l="5625" t="8721"/>
          <a:stretch/>
        </p:blipFill>
        <p:spPr bwMode="auto">
          <a:xfrm>
            <a:off x="4161066" y="3255150"/>
            <a:ext cx="3589564" cy="195236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p:cNvPicPr>
            <a:picLocks noChangeAspect="1"/>
          </p:cNvPicPr>
          <p:nvPr/>
        </p:nvPicPr>
        <p:blipFill rotWithShape="1">
          <a:blip r:embed="rId9">
            <a:extLst>
              <a:ext uri="{28A0092B-C50C-407E-A947-70E740481C1C}">
                <a14:useLocalDpi xmlns:a14="http://schemas.microsoft.com/office/drawing/2010/main" val="0"/>
              </a:ext>
            </a:extLst>
          </a:blip>
          <a:srcRect l="9429" t="34619" r="10142" b="11667"/>
          <a:stretch/>
        </p:blipFill>
        <p:spPr>
          <a:xfrm>
            <a:off x="8475632" y="3068090"/>
            <a:ext cx="2000770" cy="1400209"/>
          </a:xfrm>
          <a:prstGeom prst="rect">
            <a:avLst/>
          </a:prstGeom>
        </p:spPr>
      </p:pic>
      <p:pic>
        <p:nvPicPr>
          <p:cNvPr id="23" name="Picture 22"/>
          <p:cNvPicPr>
            <a:picLocks noChangeAspect="1"/>
          </p:cNvPicPr>
          <p:nvPr/>
        </p:nvPicPr>
        <p:blipFill rotWithShape="1">
          <a:blip r:embed="rId10" cstate="print">
            <a:extLst>
              <a:ext uri="{28A0092B-C50C-407E-A947-70E740481C1C}">
                <a14:useLocalDpi xmlns:a14="http://schemas.microsoft.com/office/drawing/2010/main" val="0"/>
              </a:ext>
            </a:extLst>
          </a:blip>
          <a:srcRect l="4442" r="4100"/>
          <a:stretch/>
        </p:blipFill>
        <p:spPr>
          <a:xfrm>
            <a:off x="8475637" y="4464747"/>
            <a:ext cx="3721318" cy="2393253"/>
          </a:xfrm>
          <a:prstGeom prst="rect">
            <a:avLst/>
          </a:prstGeom>
        </p:spPr>
      </p:pic>
    </p:spTree>
    <p:extLst>
      <p:ext uri="{BB962C8B-B14F-4D97-AF65-F5344CB8AC3E}">
        <p14:creationId xmlns:p14="http://schemas.microsoft.com/office/powerpoint/2010/main" val="24277265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9905" r="2000" b="12088"/>
          <a:stretch/>
        </p:blipFill>
        <p:spPr>
          <a:xfrm>
            <a:off x="-1" y="-1"/>
            <a:ext cx="6438407" cy="3614057"/>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598" r="3719"/>
          <a:stretch/>
        </p:blipFill>
        <p:spPr>
          <a:xfrm>
            <a:off x="6282237" y="-1"/>
            <a:ext cx="5909764" cy="3614057"/>
          </a:xfrm>
          <a:prstGeom prst="rect">
            <a:avLst/>
          </a:prstGeom>
        </p:spPr>
      </p:pic>
      <p:pic>
        <p:nvPicPr>
          <p:cNvPr id="6" name="Picture 5"/>
          <p:cNvPicPr>
            <a:picLocks noChangeAspect="1"/>
          </p:cNvPicPr>
          <p:nvPr/>
        </p:nvPicPr>
        <p:blipFill>
          <a:blip r:embed="rId4"/>
          <a:stretch>
            <a:fillRect/>
          </a:stretch>
        </p:blipFill>
        <p:spPr>
          <a:xfrm>
            <a:off x="5512527" y="3658147"/>
            <a:ext cx="6679474" cy="3199853"/>
          </a:xfrm>
          <a:prstGeom prst="rect">
            <a:avLst/>
          </a:prstGeom>
        </p:spPr>
      </p:pic>
      <p:cxnSp>
        <p:nvCxnSpPr>
          <p:cNvPr id="8" name="Straight Connector 7"/>
          <p:cNvCxnSpPr/>
          <p:nvPr/>
        </p:nvCxnSpPr>
        <p:spPr>
          <a:xfrm>
            <a:off x="6383384" y="3213463"/>
            <a:ext cx="10972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9100455" y="5991497"/>
            <a:ext cx="1349828" cy="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1088570" y="2633446"/>
            <a:ext cx="505098" cy="525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5"/>
          <a:stretch>
            <a:fillRect/>
          </a:stretch>
        </p:blipFill>
        <p:spPr>
          <a:xfrm>
            <a:off x="3177231" y="3658147"/>
            <a:ext cx="2335296" cy="3199853"/>
          </a:xfrm>
          <a:prstGeom prst="rect">
            <a:avLst/>
          </a:prstGeom>
        </p:spPr>
      </p:pic>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16666" t="33528" r="16472" b="32422"/>
          <a:stretch/>
        </p:blipFill>
        <p:spPr>
          <a:xfrm>
            <a:off x="-1" y="5243250"/>
            <a:ext cx="3614058" cy="1035264"/>
          </a:xfrm>
          <a:prstGeom prst="rect">
            <a:avLst/>
          </a:prstGeom>
        </p:spPr>
      </p:pic>
      <p:pic>
        <p:nvPicPr>
          <p:cNvPr id="13314" name="Picture 2" descr="The EU: A Seventh Roman Revival in the Making? | United Church of Go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2477" y="3663538"/>
            <a:ext cx="1589958" cy="1532544"/>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The Revived Roman Empire - Daniel - Dr Mark Hitchcock - YouTube"/>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21956" b="55449"/>
          <a:stretch/>
        </p:blipFill>
        <p:spPr bwMode="auto">
          <a:xfrm>
            <a:off x="0" y="6340970"/>
            <a:ext cx="3177232" cy="403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01405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3514"/>
            <a:ext cx="6508570" cy="4339046"/>
          </a:xfrm>
          <a:prstGeom prst="rect">
            <a:avLst/>
          </a:prstGeom>
        </p:spPr>
      </p:pic>
      <p:sp>
        <p:nvSpPr>
          <p:cNvPr id="5" name="TextBox 4"/>
          <p:cNvSpPr txBox="1"/>
          <p:nvPr/>
        </p:nvSpPr>
        <p:spPr>
          <a:xfrm>
            <a:off x="3457302" y="154969"/>
            <a:ext cx="4911634" cy="646331"/>
          </a:xfrm>
          <a:prstGeom prst="rect">
            <a:avLst/>
          </a:prstGeom>
          <a:noFill/>
        </p:spPr>
        <p:txBody>
          <a:bodyPr wrap="square" rtlCol="0">
            <a:spAutoFit/>
          </a:bodyPr>
          <a:lstStyle/>
          <a:p>
            <a:pPr algn="ctr"/>
            <a:r>
              <a:rPr lang="en-US" sz="3600" b="1" dirty="0" err="1" smtClean="0"/>
              <a:t>Esegiël</a:t>
            </a:r>
            <a:r>
              <a:rPr lang="en-US" sz="3600" b="1" dirty="0" smtClean="0"/>
              <a:t> 37</a:t>
            </a:r>
            <a:endParaRPr lang="en-US" sz="3600" b="1" dirty="0"/>
          </a:p>
        </p:txBody>
      </p:sp>
      <p:pic>
        <p:nvPicPr>
          <p:cNvPr id="12290" name="Picture 2" descr="Matthew 24;32 51, This generation will not pass away... Jesus the Ch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9488" y="2656115"/>
            <a:ext cx="5602512" cy="420188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rotWithShape="1">
          <a:blip r:embed="rId4"/>
          <a:srcRect t="9414" b="10514"/>
          <a:stretch/>
        </p:blipFill>
        <p:spPr>
          <a:xfrm>
            <a:off x="1799953" y="5598148"/>
            <a:ext cx="1622515" cy="1018187"/>
          </a:xfrm>
          <a:prstGeom prst="rect">
            <a:avLst/>
          </a:prstGeom>
        </p:spPr>
      </p:pic>
      <p:sp>
        <p:nvSpPr>
          <p:cNvPr id="8" name="TextBox 7"/>
          <p:cNvSpPr txBox="1"/>
          <p:nvPr/>
        </p:nvSpPr>
        <p:spPr>
          <a:xfrm>
            <a:off x="257082" y="5753299"/>
            <a:ext cx="1510757" cy="707886"/>
          </a:xfrm>
          <a:prstGeom prst="rect">
            <a:avLst/>
          </a:prstGeom>
          <a:noFill/>
        </p:spPr>
        <p:txBody>
          <a:bodyPr wrap="square" rtlCol="0">
            <a:spAutoFit/>
          </a:bodyPr>
          <a:lstStyle/>
          <a:p>
            <a:r>
              <a:rPr lang="en-US" sz="4000" b="1" dirty="0" smtClean="0">
                <a:solidFill>
                  <a:srgbClr val="0000FF"/>
                </a:solidFill>
              </a:rPr>
              <a:t>1948</a:t>
            </a:r>
            <a:endParaRPr lang="en-US" sz="4000" b="1" dirty="0">
              <a:solidFill>
                <a:srgbClr val="0000FF"/>
              </a:solidFill>
            </a:endParaRPr>
          </a:p>
        </p:txBody>
      </p:sp>
      <p:pic>
        <p:nvPicPr>
          <p:cNvPr id="9" name="Picture 8"/>
          <p:cNvPicPr>
            <a:picLocks noChangeAspect="1"/>
          </p:cNvPicPr>
          <p:nvPr/>
        </p:nvPicPr>
        <p:blipFill>
          <a:blip r:embed="rId5"/>
          <a:stretch>
            <a:fillRect/>
          </a:stretch>
        </p:blipFill>
        <p:spPr>
          <a:xfrm>
            <a:off x="7526106" y="0"/>
            <a:ext cx="2644310" cy="2656115"/>
          </a:xfrm>
          <a:prstGeom prst="rect">
            <a:avLst/>
          </a:prstGeom>
        </p:spPr>
      </p:pic>
      <p:sp>
        <p:nvSpPr>
          <p:cNvPr id="10" name="TextBox 9"/>
          <p:cNvSpPr txBox="1"/>
          <p:nvPr/>
        </p:nvSpPr>
        <p:spPr>
          <a:xfrm>
            <a:off x="10459171" y="1032156"/>
            <a:ext cx="1510757" cy="707886"/>
          </a:xfrm>
          <a:prstGeom prst="rect">
            <a:avLst/>
          </a:prstGeom>
          <a:noFill/>
        </p:spPr>
        <p:txBody>
          <a:bodyPr wrap="square" rtlCol="0">
            <a:spAutoFit/>
          </a:bodyPr>
          <a:lstStyle/>
          <a:p>
            <a:r>
              <a:rPr lang="en-US" sz="4000" b="1" dirty="0" smtClean="0">
                <a:solidFill>
                  <a:srgbClr val="0000FF"/>
                </a:solidFill>
              </a:rPr>
              <a:t>2018</a:t>
            </a:r>
            <a:endParaRPr lang="en-US" sz="4000" b="1" dirty="0">
              <a:solidFill>
                <a:srgbClr val="0000FF"/>
              </a:solidFill>
            </a:endParaRPr>
          </a:p>
        </p:txBody>
      </p:sp>
      <p:pic>
        <p:nvPicPr>
          <p:cNvPr id="11" name="Picture 10"/>
          <p:cNvPicPr>
            <a:picLocks noChangeAspect="1"/>
          </p:cNvPicPr>
          <p:nvPr/>
        </p:nvPicPr>
        <p:blipFill>
          <a:blip r:embed="rId6"/>
          <a:stretch>
            <a:fillRect/>
          </a:stretch>
        </p:blipFill>
        <p:spPr>
          <a:xfrm>
            <a:off x="3831771" y="5253929"/>
            <a:ext cx="2757717" cy="1604072"/>
          </a:xfrm>
          <a:prstGeom prst="rect">
            <a:avLst/>
          </a:prstGeom>
        </p:spPr>
      </p:pic>
    </p:spTree>
    <p:extLst>
      <p:ext uri="{BB962C8B-B14F-4D97-AF65-F5344CB8AC3E}">
        <p14:creationId xmlns:p14="http://schemas.microsoft.com/office/powerpoint/2010/main" val="40702451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940532"/>
            <a:ext cx="12202453" cy="5904413"/>
          </a:xfrm>
          <a:prstGeom prst="rect">
            <a:avLst/>
          </a:prstGeom>
        </p:spPr>
      </p:pic>
      <p:sp>
        <p:nvSpPr>
          <p:cNvPr id="2" name="TextBox 1"/>
          <p:cNvSpPr txBox="1"/>
          <p:nvPr/>
        </p:nvSpPr>
        <p:spPr>
          <a:xfrm>
            <a:off x="3570514" y="156760"/>
            <a:ext cx="4911634" cy="646331"/>
          </a:xfrm>
          <a:prstGeom prst="rect">
            <a:avLst/>
          </a:prstGeom>
          <a:noFill/>
        </p:spPr>
        <p:txBody>
          <a:bodyPr wrap="square" rtlCol="0">
            <a:spAutoFit/>
          </a:bodyPr>
          <a:lstStyle/>
          <a:p>
            <a:pPr algn="ctr"/>
            <a:r>
              <a:rPr lang="en-US" sz="3600" b="1" dirty="0" err="1" smtClean="0"/>
              <a:t>Esegiël</a:t>
            </a:r>
            <a:r>
              <a:rPr lang="en-US" sz="3600" b="1" dirty="0" smtClean="0"/>
              <a:t> 38 &amp; 39</a:t>
            </a:r>
            <a:endParaRPr lang="en-US" sz="3600" b="1" dirty="0"/>
          </a:p>
        </p:txBody>
      </p:sp>
    </p:spTree>
    <p:extLst>
      <p:ext uri="{BB962C8B-B14F-4D97-AF65-F5344CB8AC3E}">
        <p14:creationId xmlns:p14="http://schemas.microsoft.com/office/powerpoint/2010/main" val="38665701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John Haggee_End Times_Gog and Mago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03225" y="0"/>
            <a:ext cx="11309804" cy="6371096"/>
          </a:xfrm>
          <a:prstGeom prst="rect">
            <a:avLst/>
          </a:prstGeom>
        </p:spPr>
      </p:pic>
    </p:spTree>
    <p:extLst>
      <p:ext uri="{BB962C8B-B14F-4D97-AF65-F5344CB8AC3E}">
        <p14:creationId xmlns:p14="http://schemas.microsoft.com/office/powerpoint/2010/main" val="166468621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100000">
                <p:cTn id="7" fill="hold" display="0">
                  <p:stCondLst>
                    <p:cond delay="indefinite"/>
                  </p:stCondLst>
                </p:cTn>
                <p:tgtEl>
                  <p:spTgt spid="4"/>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11111"/>
          <a:stretch/>
        </p:blipFill>
        <p:spPr>
          <a:xfrm>
            <a:off x="3493127" y="0"/>
            <a:ext cx="5390568" cy="68580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448594" cy="2586446"/>
          </a:xfrm>
          <a:prstGeom prst="rect">
            <a:avLst/>
          </a:prstGeom>
        </p:spPr>
      </p:pic>
      <p:pic>
        <p:nvPicPr>
          <p:cNvPr id="7" name="Picture 6"/>
          <p:cNvPicPr>
            <a:picLocks noChangeAspect="1"/>
          </p:cNvPicPr>
          <p:nvPr/>
        </p:nvPicPr>
        <p:blipFill>
          <a:blip r:embed="rId4"/>
          <a:stretch>
            <a:fillRect/>
          </a:stretch>
        </p:blipFill>
        <p:spPr>
          <a:xfrm>
            <a:off x="0" y="2656114"/>
            <a:ext cx="3448594" cy="420188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8228" y="-5444"/>
            <a:ext cx="3263772" cy="4216760"/>
          </a:xfrm>
          <a:prstGeom prst="rect">
            <a:avLst/>
          </a:prstGeom>
        </p:spPr>
      </p:pic>
      <p:pic>
        <p:nvPicPr>
          <p:cNvPr id="9" name="Picture 8"/>
          <p:cNvPicPr>
            <a:picLocks noChangeAspect="1"/>
          </p:cNvPicPr>
          <p:nvPr/>
        </p:nvPicPr>
        <p:blipFill rotWithShape="1">
          <a:blip r:embed="rId6">
            <a:extLst>
              <a:ext uri="{28A0092B-C50C-407E-A947-70E740481C1C}">
                <a14:useLocalDpi xmlns:a14="http://schemas.microsoft.com/office/drawing/2010/main" val="0"/>
              </a:ext>
            </a:extLst>
          </a:blip>
          <a:srcRect l="18274" t="12321" r="15966" b="23583"/>
          <a:stretch/>
        </p:blipFill>
        <p:spPr>
          <a:xfrm>
            <a:off x="9614264" y="4211316"/>
            <a:ext cx="1812144" cy="2646683"/>
          </a:xfrm>
          <a:prstGeom prst="rect">
            <a:avLst/>
          </a:prstGeom>
        </p:spPr>
      </p:pic>
    </p:spTree>
    <p:extLst>
      <p:ext uri="{BB962C8B-B14F-4D97-AF65-F5344CB8AC3E}">
        <p14:creationId xmlns:p14="http://schemas.microsoft.com/office/powerpoint/2010/main" val="2441996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655" y="0"/>
            <a:ext cx="11054687" cy="6858000"/>
          </a:xfrm>
          <a:prstGeom prst="rect">
            <a:avLst/>
          </a:prstGeom>
        </p:spPr>
      </p:pic>
    </p:spTree>
    <p:extLst>
      <p:ext uri="{BB962C8B-B14F-4D97-AF65-F5344CB8AC3E}">
        <p14:creationId xmlns:p14="http://schemas.microsoft.com/office/powerpoint/2010/main" val="31300731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89767" y="226419"/>
            <a:ext cx="6627216" cy="553998"/>
          </a:xfrm>
          <a:prstGeom prst="rect">
            <a:avLst/>
          </a:prstGeom>
          <a:noFill/>
        </p:spPr>
        <p:txBody>
          <a:bodyPr wrap="square" rtlCol="0">
            <a:spAutoFit/>
          </a:bodyPr>
          <a:lstStyle/>
          <a:p>
            <a:pPr algn="ctr"/>
            <a:r>
              <a:rPr lang="en-US" sz="3000" b="1" dirty="0" smtClean="0"/>
              <a:t>“Understanding the times”</a:t>
            </a:r>
            <a:endParaRPr lang="en-US" sz="3000" b="1" dirty="0"/>
          </a:p>
        </p:txBody>
      </p:sp>
      <p:pic>
        <p:nvPicPr>
          <p:cNvPr id="6" name="Picture 5"/>
          <p:cNvPicPr>
            <a:picLocks noChangeAspect="1"/>
          </p:cNvPicPr>
          <p:nvPr/>
        </p:nvPicPr>
        <p:blipFill>
          <a:blip r:embed="rId2"/>
          <a:stretch>
            <a:fillRect/>
          </a:stretch>
        </p:blipFill>
        <p:spPr>
          <a:xfrm>
            <a:off x="0" y="1026252"/>
            <a:ext cx="6554288" cy="3277144"/>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1589" y="4624251"/>
            <a:ext cx="3971109" cy="2233749"/>
          </a:xfrm>
          <a:prstGeom prst="rect">
            <a:avLst/>
          </a:prstGeom>
        </p:spPr>
      </p:pic>
      <p:pic>
        <p:nvPicPr>
          <p:cNvPr id="9" name="Picture 8"/>
          <p:cNvPicPr>
            <a:picLocks noChangeAspect="1"/>
          </p:cNvPicPr>
          <p:nvPr/>
        </p:nvPicPr>
        <p:blipFill>
          <a:blip r:embed="rId4"/>
          <a:stretch>
            <a:fillRect/>
          </a:stretch>
        </p:blipFill>
        <p:spPr>
          <a:xfrm>
            <a:off x="8056096" y="258812"/>
            <a:ext cx="3238932" cy="2197008"/>
          </a:xfrm>
          <a:prstGeom prst="rect">
            <a:avLst/>
          </a:prstGeom>
        </p:spPr>
      </p:pic>
      <p:sp>
        <p:nvSpPr>
          <p:cNvPr id="10" name="Rectangle 9"/>
          <p:cNvSpPr/>
          <p:nvPr/>
        </p:nvSpPr>
        <p:spPr>
          <a:xfrm>
            <a:off x="4336869" y="6653348"/>
            <a:ext cx="705394" cy="1959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What Does Matthew 24:14 Mea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18514" y="2677885"/>
            <a:ext cx="5573486" cy="41801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1235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7453" y="871186"/>
            <a:ext cx="5233849" cy="4233602"/>
          </a:xfrm>
          <a:prstGeom prst="rect">
            <a:avLst/>
          </a:prstGeom>
        </p:spPr>
      </p:pic>
      <p:sp>
        <p:nvSpPr>
          <p:cNvPr id="5" name="Title 1"/>
          <p:cNvSpPr>
            <a:spLocks noGrp="1"/>
          </p:cNvSpPr>
          <p:nvPr>
            <p:ph type="title"/>
          </p:nvPr>
        </p:nvSpPr>
        <p:spPr>
          <a:xfrm>
            <a:off x="1576070" y="69669"/>
            <a:ext cx="8856617" cy="809897"/>
          </a:xfrm>
        </p:spPr>
        <p:txBody>
          <a:bodyPr>
            <a:normAutofit/>
          </a:bodyPr>
          <a:lstStyle/>
          <a:p>
            <a:pPr algn="ctr"/>
            <a:r>
              <a:rPr lang="en-US" sz="3600" b="1" dirty="0" err="1" smtClean="0"/>
              <a:t>Kulmunasie</a:t>
            </a:r>
            <a:r>
              <a:rPr lang="en-US" sz="3600" b="1" dirty="0" smtClean="0"/>
              <a:t> van </a:t>
            </a:r>
            <a:r>
              <a:rPr lang="en-US" sz="3600" b="1" dirty="0" err="1" smtClean="0"/>
              <a:t>goed</a:t>
            </a:r>
            <a:r>
              <a:rPr lang="en-US" sz="3600" b="1" dirty="0" smtClean="0"/>
              <a:t> en </a:t>
            </a:r>
            <a:r>
              <a:rPr lang="en-US" sz="3600" b="1" dirty="0" err="1" smtClean="0"/>
              <a:t>kwaad</a:t>
            </a:r>
            <a:r>
              <a:rPr lang="en-US" sz="3600" b="1" dirty="0" smtClean="0"/>
              <a:t> in die </a:t>
            </a:r>
            <a:r>
              <a:rPr lang="en-US" sz="3600" b="1" dirty="0" err="1" smtClean="0"/>
              <a:t>wêreld</a:t>
            </a:r>
            <a:endParaRPr lang="en-US" sz="3600" b="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650" y="879566"/>
            <a:ext cx="2873373" cy="1619794"/>
          </a:xfrm>
          <a:prstGeom prst="rect">
            <a:avLst/>
          </a:prstGeom>
        </p:spPr>
      </p:pic>
      <p:pic>
        <p:nvPicPr>
          <p:cNvPr id="11" name="Picture 10"/>
          <p:cNvPicPr>
            <a:picLocks noChangeAspect="1"/>
          </p:cNvPicPr>
          <p:nvPr/>
        </p:nvPicPr>
        <p:blipFill>
          <a:blip r:embed="rId4"/>
          <a:stretch>
            <a:fillRect/>
          </a:stretch>
        </p:blipFill>
        <p:spPr>
          <a:xfrm>
            <a:off x="9270637" y="705391"/>
            <a:ext cx="2324100" cy="1743075"/>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18986" y="2606621"/>
            <a:ext cx="3003051" cy="2110742"/>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18986" y="4980020"/>
            <a:ext cx="3003102" cy="1690746"/>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5016" y="4235668"/>
            <a:ext cx="1910137" cy="2622332"/>
          </a:xfrm>
          <a:prstGeom prst="rect">
            <a:avLst/>
          </a:prstGeom>
        </p:spPr>
      </p:pic>
      <p:pic>
        <p:nvPicPr>
          <p:cNvPr id="14" name="Picture 13"/>
          <p:cNvPicPr>
            <a:picLocks noChangeAspect="1"/>
          </p:cNvPicPr>
          <p:nvPr/>
        </p:nvPicPr>
        <p:blipFill rotWithShape="1">
          <a:blip r:embed="rId8"/>
          <a:srcRect b="9028"/>
          <a:stretch/>
        </p:blipFill>
        <p:spPr>
          <a:xfrm>
            <a:off x="438603" y="2554367"/>
            <a:ext cx="2552700" cy="1629047"/>
          </a:xfrm>
          <a:prstGeom prst="rect">
            <a:avLst/>
          </a:prstGeom>
        </p:spPr>
      </p:pic>
      <p:pic>
        <p:nvPicPr>
          <p:cNvPr id="15" name="Picture 14"/>
          <p:cNvPicPr>
            <a:picLocks noChangeAspect="1"/>
          </p:cNvPicPr>
          <p:nvPr/>
        </p:nvPicPr>
        <p:blipFill>
          <a:blip r:embed="rId9"/>
          <a:stretch>
            <a:fillRect/>
          </a:stretch>
        </p:blipFill>
        <p:spPr>
          <a:xfrm>
            <a:off x="4624253" y="5143499"/>
            <a:ext cx="2743202" cy="1714501"/>
          </a:xfrm>
          <a:prstGeom prst="rect">
            <a:avLst/>
          </a:prstGeom>
        </p:spPr>
      </p:pic>
    </p:spTree>
    <p:extLst>
      <p:ext uri="{BB962C8B-B14F-4D97-AF65-F5344CB8AC3E}">
        <p14:creationId xmlns:p14="http://schemas.microsoft.com/office/powerpoint/2010/main" val="38323390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57590"/>
          <a:stretch/>
        </p:blipFill>
        <p:spPr>
          <a:xfrm>
            <a:off x="3270705" y="725907"/>
            <a:ext cx="5656217" cy="1598184"/>
          </a:xfrm>
          <a:prstGeom prst="rect">
            <a:avLst/>
          </a:prstGeom>
        </p:spPr>
      </p:pic>
      <p:sp>
        <p:nvSpPr>
          <p:cNvPr id="4" name="Title 1"/>
          <p:cNvSpPr>
            <a:spLocks noGrp="1"/>
          </p:cNvSpPr>
          <p:nvPr>
            <p:ph type="title"/>
          </p:nvPr>
        </p:nvSpPr>
        <p:spPr>
          <a:xfrm>
            <a:off x="2788919" y="87086"/>
            <a:ext cx="6921137" cy="720535"/>
          </a:xfrm>
        </p:spPr>
        <p:txBody>
          <a:bodyPr>
            <a:normAutofit/>
          </a:bodyPr>
          <a:lstStyle/>
          <a:p>
            <a:pPr algn="ctr"/>
            <a:r>
              <a:rPr lang="en-US" sz="3600" b="1" dirty="0" err="1" smtClean="0"/>
              <a:t>Ons</a:t>
            </a:r>
            <a:r>
              <a:rPr lang="en-US" sz="3600" b="1" dirty="0" smtClean="0"/>
              <a:t> </a:t>
            </a:r>
            <a:r>
              <a:rPr lang="en-US" sz="3600" b="1" dirty="0" err="1" smtClean="0"/>
              <a:t>Koninkryksmissie</a:t>
            </a:r>
            <a:endParaRPr lang="en-US" sz="3600" b="1" dirty="0"/>
          </a:p>
        </p:txBody>
      </p:sp>
      <p:sp>
        <p:nvSpPr>
          <p:cNvPr id="5" name="Title 1"/>
          <p:cNvSpPr txBox="1">
            <a:spLocks/>
          </p:cNvSpPr>
          <p:nvPr/>
        </p:nvSpPr>
        <p:spPr>
          <a:xfrm>
            <a:off x="2813" y="1751603"/>
            <a:ext cx="12192000" cy="7205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500" dirty="0" smtClean="0">
                <a:solidFill>
                  <a:schemeClr val="bg1"/>
                </a:solidFill>
                <a:latin typeface="Brush Script MT" panose="03060802040406070304" pitchFamily="66" charset="0"/>
              </a:rPr>
              <a:t>Wat is God se plan </a:t>
            </a:r>
            <a:r>
              <a:rPr lang="en-US" sz="3500" dirty="0" err="1" smtClean="0">
                <a:solidFill>
                  <a:schemeClr val="bg1"/>
                </a:solidFill>
                <a:latin typeface="Brush Script MT" panose="03060802040406070304" pitchFamily="66" charset="0"/>
              </a:rPr>
              <a:t>vir</a:t>
            </a:r>
            <a:r>
              <a:rPr lang="en-US" sz="3500" dirty="0" smtClean="0">
                <a:solidFill>
                  <a:schemeClr val="bg1"/>
                </a:solidFill>
                <a:latin typeface="Brush Script MT" panose="03060802040406070304" pitchFamily="66" charset="0"/>
              </a:rPr>
              <a:t> </a:t>
            </a:r>
            <a:r>
              <a:rPr lang="en-US" sz="3500" dirty="0" err="1" smtClean="0">
                <a:solidFill>
                  <a:schemeClr val="bg1"/>
                </a:solidFill>
                <a:latin typeface="Brush Script MT" panose="03060802040406070304" pitchFamily="66" charset="0"/>
              </a:rPr>
              <a:t>planeet</a:t>
            </a:r>
            <a:r>
              <a:rPr lang="en-US" sz="3500" dirty="0" smtClean="0">
                <a:solidFill>
                  <a:schemeClr val="bg1"/>
                </a:solidFill>
                <a:latin typeface="Brush Script MT" panose="03060802040406070304" pitchFamily="66" charset="0"/>
              </a:rPr>
              <a:t> </a:t>
            </a:r>
            <a:r>
              <a:rPr lang="en-US" sz="3500" dirty="0" err="1" smtClean="0">
                <a:solidFill>
                  <a:schemeClr val="bg1"/>
                </a:solidFill>
                <a:latin typeface="Brush Script MT" panose="03060802040406070304" pitchFamily="66" charset="0"/>
              </a:rPr>
              <a:t>aarde</a:t>
            </a:r>
            <a:r>
              <a:rPr lang="en-US" sz="3500" dirty="0" smtClean="0">
                <a:solidFill>
                  <a:schemeClr val="bg1"/>
                </a:solidFill>
                <a:latin typeface="Brush Script MT" panose="03060802040406070304" pitchFamily="66" charset="0"/>
              </a:rPr>
              <a:t>?</a:t>
            </a:r>
            <a:endParaRPr lang="en-US" sz="3500" dirty="0">
              <a:solidFill>
                <a:schemeClr val="bg1"/>
              </a:solidFill>
              <a:latin typeface="Brush Script MT" panose="03060802040406070304" pitchFamily="66"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51443">
            <a:off x="9616414" y="475671"/>
            <a:ext cx="2417771" cy="138158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 y="2553876"/>
            <a:ext cx="3789040" cy="2131335"/>
          </a:xfrm>
          <a:prstGeom prst="rect">
            <a:avLst/>
          </a:prstGeom>
        </p:spPr>
      </p:pic>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l="3372" t="4323" r="4171" b="5147"/>
          <a:stretch/>
        </p:blipFill>
        <p:spPr>
          <a:xfrm>
            <a:off x="3973921" y="2553876"/>
            <a:ext cx="4249784" cy="3172891"/>
          </a:xfrm>
          <a:prstGeom prst="rect">
            <a:avLst/>
          </a:prstGeom>
        </p:spPr>
      </p:pic>
      <p:pic>
        <p:nvPicPr>
          <p:cNvPr id="12" name="Picture 11"/>
          <p:cNvPicPr>
            <a:picLocks noChangeAspect="1"/>
          </p:cNvPicPr>
          <p:nvPr/>
        </p:nvPicPr>
        <p:blipFill rotWithShape="1">
          <a:blip r:embed="rId6"/>
          <a:srcRect l="3095" t="3296" r="3910" b="4323"/>
          <a:stretch/>
        </p:blipFill>
        <p:spPr>
          <a:xfrm>
            <a:off x="8408585" y="2553875"/>
            <a:ext cx="3783302" cy="2818747"/>
          </a:xfrm>
          <a:prstGeom prst="rect">
            <a:avLst/>
          </a:prstGeom>
        </p:spPr>
      </p:pic>
      <p:pic>
        <p:nvPicPr>
          <p:cNvPr id="13" name="Picture 12"/>
          <p:cNvPicPr>
            <a:picLocks noChangeAspect="1"/>
          </p:cNvPicPr>
          <p:nvPr/>
        </p:nvPicPr>
        <p:blipFill rotWithShape="1">
          <a:blip r:embed="rId7">
            <a:extLst>
              <a:ext uri="{28A0092B-C50C-407E-A947-70E740481C1C}">
                <a14:useLocalDpi xmlns:a14="http://schemas.microsoft.com/office/drawing/2010/main" val="0"/>
              </a:ext>
            </a:extLst>
          </a:blip>
          <a:srcRect t="4148" b="10457"/>
          <a:stretch/>
        </p:blipFill>
        <p:spPr>
          <a:xfrm>
            <a:off x="945696" y="4766949"/>
            <a:ext cx="1727835" cy="2107818"/>
          </a:xfrm>
          <a:prstGeom prst="rect">
            <a:avLst/>
          </a:prstGeom>
        </p:spPr>
      </p:pic>
      <p:sp>
        <p:nvSpPr>
          <p:cNvPr id="14" name="TextBox 13"/>
          <p:cNvSpPr txBox="1"/>
          <p:nvPr/>
        </p:nvSpPr>
        <p:spPr>
          <a:xfrm rot="19013159">
            <a:off x="-75455" y="5620803"/>
            <a:ext cx="1191996" cy="400110"/>
          </a:xfrm>
          <a:prstGeom prst="rect">
            <a:avLst/>
          </a:prstGeom>
          <a:noFill/>
        </p:spPr>
        <p:txBody>
          <a:bodyPr wrap="square" rtlCol="0">
            <a:spAutoFit/>
          </a:bodyPr>
          <a:lstStyle/>
          <a:p>
            <a:r>
              <a:rPr lang="en-US" sz="2000" dirty="0" err="1" smtClean="0"/>
              <a:t>Efesiërs</a:t>
            </a:r>
            <a:r>
              <a:rPr lang="en-US" sz="2000" dirty="0" smtClean="0"/>
              <a:t> 3</a:t>
            </a:r>
            <a:endParaRPr lang="en-US" sz="2000" dirty="0"/>
          </a:p>
        </p:txBody>
      </p:sp>
      <p:pic>
        <p:nvPicPr>
          <p:cNvPr id="15" name="Picture 14"/>
          <p:cNvPicPr>
            <a:picLocks noChangeAspect="1"/>
          </p:cNvPicPr>
          <p:nvPr/>
        </p:nvPicPr>
        <p:blipFill rotWithShape="1">
          <a:blip r:embed="rId8" cstate="print">
            <a:extLst>
              <a:ext uri="{28A0092B-C50C-407E-A947-70E740481C1C}">
                <a14:useLocalDpi xmlns:a14="http://schemas.microsoft.com/office/drawing/2010/main" val="0"/>
              </a:ext>
            </a:extLst>
          </a:blip>
          <a:srcRect t="4433" b="18192"/>
          <a:stretch/>
        </p:blipFill>
        <p:spPr>
          <a:xfrm>
            <a:off x="3788223" y="5743661"/>
            <a:ext cx="2560327" cy="1114339"/>
          </a:xfrm>
          <a:prstGeom prst="rect">
            <a:avLst/>
          </a:prstGeom>
        </p:spPr>
      </p:pic>
      <p:pic>
        <p:nvPicPr>
          <p:cNvPr id="16" name="Picture 15"/>
          <p:cNvPicPr>
            <a:picLocks noChangeAspect="1"/>
          </p:cNvPicPr>
          <p:nvPr/>
        </p:nvPicPr>
        <p:blipFill rotWithShape="1">
          <a:blip r:embed="rId9" cstate="print">
            <a:extLst>
              <a:ext uri="{28A0092B-C50C-407E-A947-70E740481C1C}">
                <a14:useLocalDpi xmlns:a14="http://schemas.microsoft.com/office/drawing/2010/main" val="0"/>
              </a:ext>
            </a:extLst>
          </a:blip>
          <a:srcRect t="-1" b="8389"/>
          <a:stretch/>
        </p:blipFill>
        <p:spPr>
          <a:xfrm>
            <a:off x="9221276" y="5454359"/>
            <a:ext cx="2039504" cy="1403641"/>
          </a:xfrm>
          <a:prstGeom prst="rect">
            <a:avLst/>
          </a:prstGeom>
        </p:spPr>
      </p:pic>
      <p:pic>
        <p:nvPicPr>
          <p:cNvPr id="17" name="Picture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0472994">
            <a:off x="195577" y="404178"/>
            <a:ext cx="2407614" cy="1524571"/>
          </a:xfrm>
          <a:prstGeom prst="rect">
            <a:avLst/>
          </a:prstGeom>
        </p:spPr>
      </p:pic>
      <p:pic>
        <p:nvPicPr>
          <p:cNvPr id="18" name="Picture 1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394910" y="5754577"/>
            <a:ext cx="1991450" cy="1120190"/>
          </a:xfrm>
          <a:prstGeom prst="rect">
            <a:avLst/>
          </a:prstGeom>
        </p:spPr>
      </p:pic>
      <p:sp>
        <p:nvSpPr>
          <p:cNvPr id="2" name="TextBox 1"/>
          <p:cNvSpPr txBox="1"/>
          <p:nvPr/>
        </p:nvSpPr>
        <p:spPr>
          <a:xfrm>
            <a:off x="1092347" y="2725788"/>
            <a:ext cx="1441847" cy="461665"/>
          </a:xfrm>
          <a:prstGeom prst="rect">
            <a:avLst/>
          </a:prstGeom>
          <a:noFill/>
        </p:spPr>
        <p:txBody>
          <a:bodyPr wrap="square" rtlCol="0">
            <a:spAutoFit/>
          </a:bodyPr>
          <a:lstStyle/>
          <a:p>
            <a:pPr algn="ctr"/>
            <a:r>
              <a:rPr lang="en-US" sz="2400" b="1" dirty="0" smtClean="0"/>
              <a:t>Gen. 1:28</a:t>
            </a:r>
            <a:endParaRPr lang="en-US" sz="2400" b="1" dirty="0"/>
          </a:p>
        </p:txBody>
      </p:sp>
    </p:spTree>
    <p:extLst>
      <p:ext uri="{BB962C8B-B14F-4D97-AF65-F5344CB8AC3E}">
        <p14:creationId xmlns:p14="http://schemas.microsoft.com/office/powerpoint/2010/main" val="21269302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289606"/>
            <a:ext cx="10154194" cy="4832092"/>
          </a:xfrm>
          <a:prstGeom prst="rect">
            <a:avLst/>
          </a:prstGeom>
        </p:spPr>
        <p:txBody>
          <a:bodyPr wrap="square">
            <a:spAutoFit/>
          </a:bodyPr>
          <a:lstStyle/>
          <a:p>
            <a:r>
              <a:rPr lang="nl-NL" sz="2200" b="0" i="0" dirty="0" smtClean="0">
                <a:solidFill>
                  <a:srgbClr val="121212"/>
                </a:solidFill>
                <a:effectLst/>
                <a:latin typeface="ArialMT"/>
              </a:rPr>
              <a:t>JUBEL, onvrugbare, wat nie gebaar het nie! Breek uit in gejubel en juig, jy wat geen weë gehad het nie! Want die kinders van die eensame is meer as die kinders van die getroude, sê die </a:t>
            </a:r>
            <a:r>
              <a:rPr lang="nl-NL" sz="2200" b="0" i="0" cap="small" dirty="0" smtClean="0">
                <a:solidFill>
                  <a:srgbClr val="121212"/>
                </a:solidFill>
                <a:effectLst/>
                <a:latin typeface="ArialMT"/>
              </a:rPr>
              <a:t>Here</a:t>
            </a:r>
            <a:r>
              <a:rPr lang="nl-NL" sz="2200" b="0" i="0" dirty="0" smtClean="0">
                <a:solidFill>
                  <a:srgbClr val="121212"/>
                </a:solidFill>
                <a:effectLst/>
                <a:latin typeface="ArialMT"/>
              </a:rPr>
              <a:t>.</a:t>
            </a:r>
          </a:p>
          <a:p>
            <a:endParaRPr lang="nl-NL" sz="2200" b="0" i="0" dirty="0" smtClean="0">
              <a:solidFill>
                <a:srgbClr val="121212"/>
              </a:solidFill>
              <a:effectLst/>
              <a:latin typeface="ArialMT"/>
            </a:endParaRPr>
          </a:p>
          <a:p>
            <a:r>
              <a:rPr lang="nl-NL" sz="2200" b="0" i="0" dirty="0" smtClean="0">
                <a:solidFill>
                  <a:srgbClr val="121212"/>
                </a:solidFill>
                <a:effectLst/>
                <a:latin typeface="ArialMT"/>
              </a:rPr>
              <a:t>Maak die plek van jou tent wyd, en laat hulle die doeke van jou tentwonings oopspan. Verhinder dit nie! Maak jou lyne lank en slaan jou penne styf in.</a:t>
            </a:r>
          </a:p>
          <a:p>
            <a:r>
              <a:rPr lang="nl-NL" sz="2200" b="0" i="0" dirty="0" smtClean="0">
                <a:solidFill>
                  <a:srgbClr val="121212"/>
                </a:solidFill>
                <a:effectLst/>
                <a:latin typeface="ArialMT"/>
              </a:rPr>
              <a:t>Want jy sal regs en links uitbreek, en jou nageslag sal nasies in besit neem en verwoeste stede bevolk.</a:t>
            </a:r>
          </a:p>
          <a:p>
            <a:endParaRPr lang="nl-NL" sz="2200" b="0" i="0" dirty="0" smtClean="0">
              <a:solidFill>
                <a:srgbClr val="121212"/>
              </a:solidFill>
              <a:effectLst/>
              <a:latin typeface="ArialMT"/>
            </a:endParaRPr>
          </a:p>
          <a:p>
            <a:r>
              <a:rPr lang="nl-NL" sz="2200" b="0" i="0" dirty="0" smtClean="0">
                <a:solidFill>
                  <a:srgbClr val="121212"/>
                </a:solidFill>
                <a:effectLst/>
                <a:latin typeface="ArialMT"/>
              </a:rPr>
              <a:t>Wees nie bevrees nie, want jy sal nie beskaamd staan nie; en vrees geen skande nie, want jy sal nie nodig hê om te bloos nie; maar jy sal die skande van jou jonkheid vergeet en aan die smaad van jou weduweeskap nie meer dink nie.</a:t>
            </a:r>
          </a:p>
          <a:p>
            <a:r>
              <a:rPr lang="nl-NL" sz="2200" b="0" i="0" dirty="0" smtClean="0">
                <a:solidFill>
                  <a:srgbClr val="121212"/>
                </a:solidFill>
                <a:effectLst/>
                <a:latin typeface="ArialMT"/>
              </a:rPr>
              <a:t>Want jou Maker is jou Man; </a:t>
            </a:r>
            <a:r>
              <a:rPr lang="nl-NL" sz="2200" b="0" i="0" cap="small" dirty="0" smtClean="0">
                <a:solidFill>
                  <a:srgbClr val="121212"/>
                </a:solidFill>
                <a:effectLst/>
                <a:latin typeface="ArialMT"/>
              </a:rPr>
              <a:t>Here</a:t>
            </a:r>
            <a:r>
              <a:rPr lang="nl-NL" sz="2200" b="0" i="0" dirty="0" smtClean="0">
                <a:solidFill>
                  <a:srgbClr val="121212"/>
                </a:solidFill>
                <a:effectLst/>
                <a:latin typeface="ArialMT"/>
              </a:rPr>
              <a:t> van die leërskare is sy Naam; en die Heilige van Israel is jou Verlosser. Hy sal die God van die hele aarde genoem word.</a:t>
            </a:r>
            <a:endParaRPr lang="nl-NL" sz="2200" b="0" i="0" dirty="0">
              <a:solidFill>
                <a:srgbClr val="121212"/>
              </a:solidFill>
              <a:effectLst/>
              <a:latin typeface="ArialMT"/>
            </a:endParaRPr>
          </a:p>
        </p:txBody>
      </p:sp>
      <p:sp>
        <p:nvSpPr>
          <p:cNvPr id="5" name="TextBox 4"/>
          <p:cNvSpPr txBox="1"/>
          <p:nvPr/>
        </p:nvSpPr>
        <p:spPr>
          <a:xfrm>
            <a:off x="3187337" y="400594"/>
            <a:ext cx="5677989" cy="553998"/>
          </a:xfrm>
          <a:prstGeom prst="rect">
            <a:avLst/>
          </a:prstGeom>
          <a:noFill/>
        </p:spPr>
        <p:txBody>
          <a:bodyPr wrap="square" rtlCol="0">
            <a:spAutoFit/>
          </a:bodyPr>
          <a:lstStyle/>
          <a:p>
            <a:pPr algn="ctr"/>
            <a:r>
              <a:rPr lang="en-US" sz="3000" b="1" dirty="0" err="1" smtClean="0"/>
              <a:t>Jesaja</a:t>
            </a:r>
            <a:r>
              <a:rPr lang="en-US" sz="3000" b="1" dirty="0" smtClean="0"/>
              <a:t> 54:1-5</a:t>
            </a:r>
            <a:endParaRPr lang="en-US" sz="3000" b="1" dirty="0"/>
          </a:p>
        </p:txBody>
      </p:sp>
    </p:spTree>
    <p:extLst>
      <p:ext uri="{BB962C8B-B14F-4D97-AF65-F5344CB8AC3E}">
        <p14:creationId xmlns:p14="http://schemas.microsoft.com/office/powerpoint/2010/main" val="34652094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457303" y="26127"/>
            <a:ext cx="6148245" cy="801188"/>
          </a:xfrm>
        </p:spPr>
        <p:txBody>
          <a:bodyPr>
            <a:normAutofit/>
          </a:bodyPr>
          <a:lstStyle/>
          <a:p>
            <a:pPr algn="ctr"/>
            <a:r>
              <a:rPr lang="en-US" sz="3600" b="1" dirty="0" err="1" smtClean="0">
                <a:solidFill>
                  <a:srgbClr val="0000FF"/>
                </a:solidFill>
              </a:rPr>
              <a:t>Ons</a:t>
            </a:r>
            <a:r>
              <a:rPr lang="en-US" sz="3600" b="1" dirty="0" smtClean="0">
                <a:solidFill>
                  <a:srgbClr val="0000FF"/>
                </a:solidFill>
              </a:rPr>
              <a:t> </a:t>
            </a:r>
            <a:r>
              <a:rPr lang="en-US" sz="3600" b="1" dirty="0" err="1" smtClean="0">
                <a:solidFill>
                  <a:srgbClr val="0000FF"/>
                </a:solidFill>
              </a:rPr>
              <a:t>Koninkryksmissie</a:t>
            </a:r>
            <a:endParaRPr lang="en-US" sz="3600" b="1" dirty="0">
              <a:solidFill>
                <a:srgbClr val="0000FF"/>
              </a:solidFill>
            </a:endParaRPr>
          </a:p>
        </p:txBody>
      </p:sp>
      <p:pic>
        <p:nvPicPr>
          <p:cNvPr id="5" name="Picture 4"/>
          <p:cNvPicPr>
            <a:picLocks noChangeAspect="1"/>
          </p:cNvPicPr>
          <p:nvPr/>
        </p:nvPicPr>
        <p:blipFill>
          <a:blip r:embed="rId2"/>
          <a:stretch>
            <a:fillRect/>
          </a:stretch>
        </p:blipFill>
        <p:spPr>
          <a:xfrm>
            <a:off x="-1" y="0"/>
            <a:ext cx="4441371" cy="6854516"/>
          </a:xfrm>
          <a:prstGeom prst="rect">
            <a:avLst/>
          </a:prstGeom>
        </p:spPr>
      </p:pic>
      <p:pic>
        <p:nvPicPr>
          <p:cNvPr id="6" name="Picture 5"/>
          <p:cNvPicPr>
            <a:picLocks noChangeAspect="1"/>
          </p:cNvPicPr>
          <p:nvPr/>
        </p:nvPicPr>
        <p:blipFill rotWithShape="1">
          <a:blip r:embed="rId3"/>
          <a:srcRect l="11430" t="4967" r="10000" b="5077"/>
          <a:stretch/>
        </p:blipFill>
        <p:spPr>
          <a:xfrm>
            <a:off x="4693921" y="810336"/>
            <a:ext cx="3753394" cy="5561847"/>
          </a:xfrm>
          <a:prstGeom prst="rect">
            <a:avLst/>
          </a:prstGeom>
        </p:spPr>
      </p:pic>
      <p:pic>
        <p:nvPicPr>
          <p:cNvPr id="7" name="Picture 6"/>
          <p:cNvPicPr>
            <a:picLocks noChangeAspect="1"/>
          </p:cNvPicPr>
          <p:nvPr/>
        </p:nvPicPr>
        <p:blipFill>
          <a:blip r:embed="rId4"/>
          <a:stretch>
            <a:fillRect/>
          </a:stretch>
        </p:blipFill>
        <p:spPr>
          <a:xfrm>
            <a:off x="8710597" y="0"/>
            <a:ext cx="3481403" cy="4990011"/>
          </a:xfrm>
          <a:prstGeom prst="rect">
            <a:avLst/>
          </a:prstGeom>
        </p:spPr>
      </p:pic>
      <p:pic>
        <p:nvPicPr>
          <p:cNvPr id="8" name="Picture 7"/>
          <p:cNvPicPr>
            <a:picLocks noChangeAspect="1"/>
          </p:cNvPicPr>
          <p:nvPr/>
        </p:nvPicPr>
        <p:blipFill>
          <a:blip r:embed="rId5"/>
          <a:stretch>
            <a:fillRect/>
          </a:stretch>
        </p:blipFill>
        <p:spPr>
          <a:xfrm>
            <a:off x="8717284" y="4984569"/>
            <a:ext cx="3474717" cy="1882139"/>
          </a:xfrm>
          <a:prstGeom prst="rect">
            <a:avLst/>
          </a:prstGeom>
        </p:spPr>
      </p:pic>
      <p:pic>
        <p:nvPicPr>
          <p:cNvPr id="14338" name="Picture 2" descr="Joel 2:28-30 In the last days, God says, I will pour out my Spirit on all  people. Your sons and daughters will prophesy, you young men will dream  dreams. - ppt download"/>
          <p:cNvPicPr>
            <a:picLocks noChangeAspect="1" noChangeArrowheads="1"/>
          </p:cNvPicPr>
          <p:nvPr/>
        </p:nvPicPr>
        <p:blipFill rotWithShape="1">
          <a:blip r:embed="rId6">
            <a:extLst>
              <a:ext uri="{28A0092B-C50C-407E-A947-70E740481C1C}">
                <a14:useLocalDpi xmlns:a14="http://schemas.microsoft.com/office/drawing/2010/main" val="0"/>
              </a:ext>
            </a:extLst>
          </a:blip>
          <a:srcRect l="8292" t="10111" r="12507" b="42076"/>
          <a:stretch/>
        </p:blipFill>
        <p:spPr bwMode="auto">
          <a:xfrm>
            <a:off x="4693921" y="5529943"/>
            <a:ext cx="3753394" cy="1336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7389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solidFill>
                <a:sysClr val="windowText" lastClr="0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853" y="-246577"/>
            <a:ext cx="10444720" cy="7239560"/>
          </a:xfrm>
          <a:prstGeom prst="rect">
            <a:avLst/>
          </a:prstGeom>
        </p:spPr>
      </p:pic>
    </p:spTree>
    <p:extLst>
      <p:ext uri="{BB962C8B-B14F-4D97-AF65-F5344CB8AC3E}">
        <p14:creationId xmlns:p14="http://schemas.microsoft.com/office/powerpoint/2010/main" val="4299774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No photo description available."/>
          <p:cNvPicPr>
            <a:picLocks noChangeAspect="1" noChangeArrowheads="1"/>
          </p:cNvPicPr>
          <p:nvPr/>
        </p:nvPicPr>
        <p:blipFill rotWithShape="1">
          <a:blip r:embed="rId2">
            <a:extLst>
              <a:ext uri="{28A0092B-C50C-407E-A947-70E740481C1C}">
                <a14:useLocalDpi xmlns:a14="http://schemas.microsoft.com/office/drawing/2010/main" val="0"/>
              </a:ext>
            </a:extLst>
          </a:blip>
          <a:srcRect t="1016"/>
          <a:stretch/>
        </p:blipFill>
        <p:spPr bwMode="auto">
          <a:xfrm>
            <a:off x="869671" y="0"/>
            <a:ext cx="10434047" cy="6831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14391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8503" y="0"/>
            <a:ext cx="9144000" cy="6858000"/>
          </a:xfrm>
          <a:prstGeom prst="rect">
            <a:avLst/>
          </a:prstGeom>
        </p:spPr>
      </p:pic>
      <p:sp>
        <p:nvSpPr>
          <p:cNvPr id="8" name="Rectangle 7"/>
          <p:cNvSpPr/>
          <p:nvPr/>
        </p:nvSpPr>
        <p:spPr>
          <a:xfrm>
            <a:off x="209006" y="1659170"/>
            <a:ext cx="4346062" cy="861774"/>
          </a:xfrm>
          <a:prstGeom prst="rect">
            <a:avLst/>
          </a:prstGeom>
        </p:spPr>
        <p:txBody>
          <a:bodyPr wrap="none">
            <a:spAutoFit/>
          </a:bodyPr>
          <a:lstStyle/>
          <a:p>
            <a:r>
              <a:rPr lang="en-US" sz="5000" b="1" dirty="0">
                <a:solidFill>
                  <a:schemeClr val="bg1"/>
                </a:solidFill>
                <a:latin typeface="Bradley Hand ITC" panose="03070402050302030203" pitchFamily="66" charset="0"/>
              </a:rPr>
              <a:t>W</a:t>
            </a:r>
            <a:r>
              <a:rPr lang="en-US" sz="5000" b="1" dirty="0" smtClean="0">
                <a:solidFill>
                  <a:schemeClr val="bg1"/>
                </a:solidFill>
                <a:latin typeface="Bradley Hand ITC" panose="03070402050302030203" pitchFamily="66" charset="0"/>
              </a:rPr>
              <a:t>e are called to</a:t>
            </a:r>
            <a:endParaRPr lang="en-US" sz="5000" b="1" dirty="0">
              <a:solidFill>
                <a:schemeClr val="bg1"/>
              </a:solidFill>
              <a:latin typeface="Bradley Hand ITC" panose="03070402050302030203" pitchFamily="66" charset="0"/>
            </a:endParaRPr>
          </a:p>
        </p:txBody>
      </p:sp>
      <p:sp>
        <p:nvSpPr>
          <p:cNvPr id="10" name="Rectangle 9"/>
          <p:cNvSpPr/>
          <p:nvPr/>
        </p:nvSpPr>
        <p:spPr>
          <a:xfrm>
            <a:off x="3770811" y="4180114"/>
            <a:ext cx="5024846" cy="20029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41326" y="4624254"/>
            <a:ext cx="4641669" cy="861774"/>
          </a:xfrm>
          <a:prstGeom prst="rect">
            <a:avLst/>
          </a:prstGeom>
        </p:spPr>
        <p:txBody>
          <a:bodyPr wrap="square">
            <a:spAutoFit/>
          </a:bodyPr>
          <a:lstStyle/>
          <a:p>
            <a:r>
              <a:rPr lang="en-US" sz="5000" b="1" dirty="0">
                <a:solidFill>
                  <a:schemeClr val="bg1"/>
                </a:solidFill>
                <a:latin typeface="Bradley Hand ITC" panose="03070402050302030203" pitchFamily="66" charset="0"/>
              </a:rPr>
              <a:t>i</a:t>
            </a:r>
            <a:r>
              <a:rPr lang="en-US" sz="5000" b="1" dirty="0" smtClean="0">
                <a:solidFill>
                  <a:schemeClr val="bg1"/>
                </a:solidFill>
                <a:latin typeface="Bradley Hand ITC" panose="03070402050302030203" pitchFamily="66" charset="0"/>
              </a:rPr>
              <a:t>n the end times</a:t>
            </a:r>
            <a:endParaRPr lang="en-US" sz="5000" b="1" dirty="0">
              <a:solidFill>
                <a:schemeClr val="bg1"/>
              </a:solidFill>
              <a:latin typeface="Bradley Hand ITC" panose="03070402050302030203" pitchFamily="66" charset="0"/>
            </a:endParaRPr>
          </a:p>
        </p:txBody>
      </p:sp>
      <p:sp>
        <p:nvSpPr>
          <p:cNvPr id="12" name="Rectangle 11"/>
          <p:cNvSpPr/>
          <p:nvPr/>
        </p:nvSpPr>
        <p:spPr>
          <a:xfrm>
            <a:off x="4935704" y="6100732"/>
            <a:ext cx="2320591" cy="553998"/>
          </a:xfrm>
          <a:prstGeom prst="rect">
            <a:avLst/>
          </a:prstGeom>
        </p:spPr>
        <p:txBody>
          <a:bodyPr wrap="square">
            <a:spAutoFit/>
          </a:bodyPr>
          <a:lstStyle/>
          <a:p>
            <a:r>
              <a:rPr lang="en-US" sz="3000" b="1" dirty="0" smtClean="0">
                <a:solidFill>
                  <a:schemeClr val="bg1"/>
                </a:solidFill>
                <a:latin typeface="Bradley Hand ITC" panose="03070402050302030203" pitchFamily="66" charset="0"/>
              </a:rPr>
              <a:t>(not survive)</a:t>
            </a:r>
            <a:endParaRPr lang="en-US" sz="3000" b="1"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12721136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Amazing Grace - Lyrics, Hymn Meaning and Sto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12208589" cy="640950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50125" y="3685258"/>
            <a:ext cx="9710057" cy="3216265"/>
          </a:xfrm>
          <a:prstGeom prst="rect">
            <a:avLst/>
          </a:prstGeom>
          <a:noFill/>
        </p:spPr>
        <p:txBody>
          <a:bodyPr wrap="square" rtlCol="0">
            <a:spAutoFit/>
          </a:bodyPr>
          <a:lstStyle/>
          <a:p>
            <a:pPr algn="ctr"/>
            <a:r>
              <a:rPr lang="en-US" sz="4000" dirty="0" err="1" smtClean="0">
                <a:latin typeface="Brush Script MT" panose="03060802040406070304" pitchFamily="66" charset="0"/>
              </a:rPr>
              <a:t>Dankie</a:t>
            </a:r>
            <a:r>
              <a:rPr lang="en-US" sz="4000" dirty="0" smtClean="0">
                <a:latin typeface="Brush Script MT" panose="03060802040406070304" pitchFamily="66" charset="0"/>
              </a:rPr>
              <a:t> </a:t>
            </a:r>
            <a:r>
              <a:rPr lang="en-US" sz="4000" dirty="0" err="1" smtClean="0">
                <a:latin typeface="Brush Script MT" panose="03060802040406070304" pitchFamily="66" charset="0"/>
              </a:rPr>
              <a:t>vir</a:t>
            </a:r>
            <a:r>
              <a:rPr lang="en-US" sz="4000" dirty="0" smtClean="0">
                <a:latin typeface="Brush Script MT" panose="03060802040406070304" pitchFamily="66" charset="0"/>
              </a:rPr>
              <a:t> die </a:t>
            </a:r>
            <a:r>
              <a:rPr lang="en-US" sz="4000" dirty="0" err="1" smtClean="0">
                <a:latin typeface="Brush Script MT" panose="03060802040406070304" pitchFamily="66" charset="0"/>
              </a:rPr>
              <a:t>saam</a:t>
            </a:r>
            <a:r>
              <a:rPr lang="en-US" sz="4000" dirty="0" smtClean="0">
                <a:latin typeface="Brush Script MT" panose="03060802040406070304" pitchFamily="66" charset="0"/>
              </a:rPr>
              <a:t> </a:t>
            </a:r>
            <a:r>
              <a:rPr lang="en-US" sz="4000" dirty="0" err="1" smtClean="0">
                <a:latin typeface="Brush Script MT" panose="03060802040406070304" pitchFamily="66" charset="0"/>
              </a:rPr>
              <a:t>gesels</a:t>
            </a:r>
            <a:r>
              <a:rPr lang="en-US" sz="4000" dirty="0">
                <a:latin typeface="Brush Script MT" panose="03060802040406070304" pitchFamily="66" charset="0"/>
              </a:rPr>
              <a:t>!</a:t>
            </a:r>
            <a:endParaRPr lang="en-US" sz="4000" dirty="0" smtClean="0">
              <a:latin typeface="Brush Script MT" panose="03060802040406070304" pitchFamily="66" charset="0"/>
            </a:endParaRPr>
          </a:p>
          <a:p>
            <a:pPr algn="ctr"/>
            <a:endParaRPr lang="en-US" sz="4200" dirty="0" smtClean="0"/>
          </a:p>
          <a:p>
            <a:pPr algn="ctr"/>
            <a:r>
              <a:rPr lang="en-US" sz="4000" dirty="0" err="1" smtClean="0">
                <a:latin typeface="Brush Script MT" panose="03060802040406070304" pitchFamily="66" charset="0"/>
              </a:rPr>
              <a:t>Vir</a:t>
            </a:r>
            <a:r>
              <a:rPr lang="en-US" sz="4000" dirty="0" smtClean="0">
                <a:latin typeface="Brush Script MT" panose="03060802040406070304" pitchFamily="66" charset="0"/>
              </a:rPr>
              <a:t> </a:t>
            </a:r>
            <a:r>
              <a:rPr lang="en-US" sz="4000" dirty="0" err="1" smtClean="0">
                <a:latin typeface="Brush Script MT" panose="03060802040406070304" pitchFamily="66" charset="0"/>
              </a:rPr>
              <a:t>meer</a:t>
            </a:r>
            <a:r>
              <a:rPr lang="en-US" sz="4000" dirty="0" smtClean="0">
                <a:latin typeface="Brush Script MT" panose="03060802040406070304" pitchFamily="66" charset="0"/>
              </a:rPr>
              <a:t> </a:t>
            </a:r>
            <a:r>
              <a:rPr lang="en-US" sz="4000" dirty="0" err="1" smtClean="0">
                <a:latin typeface="Brush Script MT" panose="03060802040406070304" pitchFamily="66" charset="0"/>
              </a:rPr>
              <a:t>inligting</a:t>
            </a:r>
            <a:r>
              <a:rPr lang="en-US" sz="4000" dirty="0" smtClean="0">
                <a:latin typeface="Brush Script MT" panose="03060802040406070304" pitchFamily="66" charset="0"/>
              </a:rPr>
              <a:t>, </a:t>
            </a:r>
            <a:r>
              <a:rPr lang="en-US" sz="4000" dirty="0" err="1" smtClean="0">
                <a:latin typeface="Brush Script MT" panose="03060802040406070304" pitchFamily="66" charset="0"/>
              </a:rPr>
              <a:t>kontak</a:t>
            </a:r>
            <a:r>
              <a:rPr lang="en-US" sz="4000" dirty="0" smtClean="0">
                <a:latin typeface="Brush Script MT" panose="03060802040406070304" pitchFamily="66" charset="0"/>
              </a:rPr>
              <a:t> my </a:t>
            </a:r>
            <a:r>
              <a:rPr lang="en-US" sz="4000" dirty="0" err="1" smtClean="0">
                <a:latin typeface="Brush Script MT" panose="03060802040406070304" pitchFamily="66" charset="0"/>
              </a:rPr>
              <a:t>gerus</a:t>
            </a:r>
            <a:r>
              <a:rPr lang="en-US" sz="4000" dirty="0" smtClean="0">
                <a:latin typeface="Brush Script MT" panose="03060802040406070304" pitchFamily="66" charset="0"/>
              </a:rPr>
              <a:t> by</a:t>
            </a:r>
          </a:p>
          <a:p>
            <a:pPr algn="ctr"/>
            <a:endParaRPr lang="en-US" sz="5200" dirty="0" smtClean="0"/>
          </a:p>
          <a:p>
            <a:pPr algn="ctr"/>
            <a:r>
              <a:rPr lang="en-US" sz="3000" dirty="0" smtClean="0"/>
              <a:t>arno777vn@gmail.com</a:t>
            </a:r>
            <a:endParaRPr lang="en-US" sz="3000" dirty="0"/>
          </a:p>
        </p:txBody>
      </p:sp>
    </p:spTree>
    <p:extLst>
      <p:ext uri="{BB962C8B-B14F-4D97-AF65-F5344CB8AC3E}">
        <p14:creationId xmlns:p14="http://schemas.microsoft.com/office/powerpoint/2010/main" val="30652149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solidFill>
                <a:sysClr val="windowText" lastClr="000000"/>
              </a:solidFill>
            </a:endParaRPr>
          </a:p>
        </p:txBody>
      </p:sp>
      <p:pic>
        <p:nvPicPr>
          <p:cNvPr id="4" name="Picture 3"/>
          <p:cNvPicPr>
            <a:picLocks noChangeAspect="1"/>
          </p:cNvPicPr>
          <p:nvPr/>
        </p:nvPicPr>
        <p:blipFill>
          <a:blip r:embed="rId2"/>
          <a:stretch>
            <a:fillRect/>
          </a:stretch>
        </p:blipFill>
        <p:spPr>
          <a:xfrm>
            <a:off x="874796" y="1612612"/>
            <a:ext cx="6980335" cy="4925922"/>
          </a:xfrm>
          <a:prstGeom prst="rect">
            <a:avLst/>
          </a:prstGeom>
        </p:spPr>
      </p:pic>
      <p:sp>
        <p:nvSpPr>
          <p:cNvPr id="6" name="TextBox 5"/>
          <p:cNvSpPr txBox="1"/>
          <p:nvPr/>
        </p:nvSpPr>
        <p:spPr>
          <a:xfrm>
            <a:off x="1898469" y="400594"/>
            <a:ext cx="8456022" cy="892552"/>
          </a:xfrm>
          <a:prstGeom prst="rect">
            <a:avLst/>
          </a:prstGeom>
          <a:noFill/>
        </p:spPr>
        <p:txBody>
          <a:bodyPr wrap="square" rtlCol="0">
            <a:spAutoFit/>
          </a:bodyPr>
          <a:lstStyle/>
          <a:p>
            <a:pPr algn="ctr"/>
            <a:r>
              <a:rPr lang="en-US" sz="2600" b="1" dirty="0" err="1" smtClean="0">
                <a:solidFill>
                  <a:schemeClr val="bg1"/>
                </a:solidFill>
              </a:rPr>
              <a:t>Ons</a:t>
            </a:r>
            <a:r>
              <a:rPr lang="en-US" sz="2600" b="1" dirty="0" smtClean="0">
                <a:solidFill>
                  <a:schemeClr val="bg1"/>
                </a:solidFill>
              </a:rPr>
              <a:t> het </a:t>
            </a:r>
            <a:r>
              <a:rPr lang="en-US" sz="2600" b="1" dirty="0" err="1" smtClean="0">
                <a:solidFill>
                  <a:schemeClr val="bg1"/>
                </a:solidFill>
              </a:rPr>
              <a:t>profetiese</a:t>
            </a:r>
            <a:r>
              <a:rPr lang="en-US" sz="2600" b="1" dirty="0" smtClean="0">
                <a:solidFill>
                  <a:schemeClr val="bg1"/>
                </a:solidFill>
              </a:rPr>
              <a:t> </a:t>
            </a:r>
            <a:r>
              <a:rPr lang="en-US" sz="2600" b="1" dirty="0" err="1" smtClean="0">
                <a:solidFill>
                  <a:schemeClr val="bg1"/>
                </a:solidFill>
              </a:rPr>
              <a:t>insig</a:t>
            </a:r>
            <a:r>
              <a:rPr lang="en-US" sz="2600" b="1" dirty="0" smtClean="0">
                <a:solidFill>
                  <a:schemeClr val="bg1"/>
                </a:solidFill>
              </a:rPr>
              <a:t> </a:t>
            </a:r>
            <a:r>
              <a:rPr lang="en-US" sz="2600" b="1" dirty="0" err="1" smtClean="0">
                <a:solidFill>
                  <a:schemeClr val="bg1"/>
                </a:solidFill>
              </a:rPr>
              <a:t>nodig</a:t>
            </a:r>
            <a:r>
              <a:rPr lang="en-US" sz="2600" b="1" dirty="0" smtClean="0">
                <a:solidFill>
                  <a:schemeClr val="bg1"/>
                </a:solidFill>
              </a:rPr>
              <a:t>: </a:t>
            </a:r>
          </a:p>
          <a:p>
            <a:pPr algn="ctr"/>
            <a:r>
              <a:rPr lang="en-US" sz="2600" b="1" dirty="0" smtClean="0">
                <a:solidFill>
                  <a:schemeClr val="bg1"/>
                </a:solidFill>
              </a:rPr>
              <a:t>Wat </a:t>
            </a:r>
            <a:r>
              <a:rPr lang="en-US" sz="2600" b="1" dirty="0" err="1" smtClean="0">
                <a:solidFill>
                  <a:schemeClr val="bg1"/>
                </a:solidFill>
              </a:rPr>
              <a:t>sê</a:t>
            </a:r>
            <a:r>
              <a:rPr lang="en-US" sz="2600" b="1" dirty="0" smtClean="0">
                <a:solidFill>
                  <a:schemeClr val="bg1"/>
                </a:solidFill>
              </a:rPr>
              <a:t> die </a:t>
            </a:r>
            <a:r>
              <a:rPr lang="en-US" sz="2600" b="1" dirty="0" err="1" smtClean="0">
                <a:solidFill>
                  <a:schemeClr val="bg1"/>
                </a:solidFill>
              </a:rPr>
              <a:t>Bybel</a:t>
            </a:r>
            <a:r>
              <a:rPr lang="en-US" sz="2600" b="1" dirty="0" smtClean="0">
                <a:solidFill>
                  <a:schemeClr val="bg1"/>
                </a:solidFill>
              </a:rPr>
              <a:t> </a:t>
            </a:r>
            <a:r>
              <a:rPr lang="en-US" sz="2600" b="1" dirty="0" err="1" smtClean="0">
                <a:solidFill>
                  <a:schemeClr val="bg1"/>
                </a:solidFill>
              </a:rPr>
              <a:t>oor</a:t>
            </a:r>
            <a:r>
              <a:rPr lang="en-US" sz="2600" b="1" dirty="0" smtClean="0">
                <a:solidFill>
                  <a:schemeClr val="bg1"/>
                </a:solidFill>
              </a:rPr>
              <a:t> die </a:t>
            </a:r>
            <a:r>
              <a:rPr lang="en-US" sz="2600" b="1" dirty="0" err="1" smtClean="0">
                <a:solidFill>
                  <a:schemeClr val="bg1"/>
                </a:solidFill>
              </a:rPr>
              <a:t>tye</a:t>
            </a:r>
            <a:r>
              <a:rPr lang="en-US" sz="2600" b="1" dirty="0" smtClean="0">
                <a:solidFill>
                  <a:schemeClr val="bg1"/>
                </a:solidFill>
              </a:rPr>
              <a:t> </a:t>
            </a:r>
            <a:r>
              <a:rPr lang="en-US" sz="2600" b="1" dirty="0" err="1" smtClean="0">
                <a:solidFill>
                  <a:schemeClr val="bg1"/>
                </a:solidFill>
              </a:rPr>
              <a:t>waarin</a:t>
            </a:r>
            <a:r>
              <a:rPr lang="en-US" sz="2600" b="1" dirty="0" smtClean="0">
                <a:solidFill>
                  <a:schemeClr val="bg1"/>
                </a:solidFill>
              </a:rPr>
              <a:t> </a:t>
            </a:r>
            <a:r>
              <a:rPr lang="en-US" sz="2600" b="1" dirty="0" err="1" smtClean="0">
                <a:solidFill>
                  <a:schemeClr val="bg1"/>
                </a:solidFill>
              </a:rPr>
              <a:t>ons</a:t>
            </a:r>
            <a:r>
              <a:rPr lang="en-US" sz="2600" b="1" dirty="0" smtClean="0">
                <a:solidFill>
                  <a:schemeClr val="bg1"/>
                </a:solidFill>
              </a:rPr>
              <a:t> </a:t>
            </a:r>
            <a:r>
              <a:rPr lang="en-US" sz="2600" b="1" dirty="0" err="1" smtClean="0">
                <a:solidFill>
                  <a:schemeClr val="bg1"/>
                </a:solidFill>
              </a:rPr>
              <a:t>leef</a:t>
            </a:r>
            <a:r>
              <a:rPr lang="en-US" sz="2600" b="1" dirty="0" smtClean="0">
                <a:solidFill>
                  <a:schemeClr val="bg1"/>
                </a:solidFill>
              </a:rPr>
              <a:t>?</a:t>
            </a:r>
            <a:endParaRPr lang="en-US" sz="2600" b="1" dirty="0">
              <a:solidFill>
                <a:schemeClr val="bg1"/>
              </a:solidFill>
            </a:endParaRPr>
          </a:p>
        </p:txBody>
      </p:sp>
      <p:sp>
        <p:nvSpPr>
          <p:cNvPr id="7" name="TextBox 6"/>
          <p:cNvSpPr txBox="1"/>
          <p:nvPr/>
        </p:nvSpPr>
        <p:spPr>
          <a:xfrm>
            <a:off x="8325394" y="2002971"/>
            <a:ext cx="3326675" cy="5170646"/>
          </a:xfrm>
          <a:prstGeom prst="rect">
            <a:avLst/>
          </a:prstGeom>
          <a:noFill/>
        </p:spPr>
        <p:txBody>
          <a:bodyPr wrap="square" rtlCol="0">
            <a:spAutoFit/>
          </a:bodyPr>
          <a:lstStyle/>
          <a:p>
            <a:pPr algn="ctr"/>
            <a:r>
              <a:rPr lang="en-US" sz="2200" dirty="0" err="1" smtClean="0">
                <a:solidFill>
                  <a:schemeClr val="bg1"/>
                </a:solidFill>
              </a:rPr>
              <a:t>Bekende</a:t>
            </a:r>
            <a:r>
              <a:rPr lang="en-US" sz="2200" dirty="0" smtClean="0">
                <a:solidFill>
                  <a:schemeClr val="bg1"/>
                </a:solidFill>
              </a:rPr>
              <a:t> </a:t>
            </a:r>
            <a:r>
              <a:rPr lang="en-US" sz="2200" dirty="0" err="1" smtClean="0">
                <a:solidFill>
                  <a:schemeClr val="bg1"/>
                </a:solidFill>
              </a:rPr>
              <a:t>eindtyd-skrifte</a:t>
            </a:r>
            <a:r>
              <a:rPr lang="en-US" sz="2200" dirty="0" smtClean="0">
                <a:solidFill>
                  <a:schemeClr val="bg1"/>
                </a:solidFill>
              </a:rPr>
              <a:t>:</a:t>
            </a:r>
          </a:p>
          <a:p>
            <a:pPr algn="ctr"/>
            <a:r>
              <a:rPr lang="en-US" sz="2200" dirty="0" smtClean="0">
                <a:solidFill>
                  <a:schemeClr val="bg1"/>
                </a:solidFill>
              </a:rPr>
              <a:t>Mat. 24 &amp; </a:t>
            </a:r>
            <a:r>
              <a:rPr lang="en-US" sz="2200" dirty="0" err="1" smtClean="0">
                <a:solidFill>
                  <a:schemeClr val="bg1"/>
                </a:solidFill>
              </a:rPr>
              <a:t>Luk</a:t>
            </a:r>
            <a:r>
              <a:rPr lang="en-US" sz="2200" dirty="0" smtClean="0">
                <a:solidFill>
                  <a:schemeClr val="bg1"/>
                </a:solidFill>
              </a:rPr>
              <a:t>. 21</a:t>
            </a:r>
          </a:p>
          <a:p>
            <a:pPr algn="ctr"/>
            <a:r>
              <a:rPr lang="en-US" sz="2200" dirty="0" err="1" smtClean="0">
                <a:solidFill>
                  <a:schemeClr val="bg1"/>
                </a:solidFill>
              </a:rPr>
              <a:t>Daniël</a:t>
            </a:r>
            <a:endParaRPr lang="en-US" sz="2200" dirty="0" smtClean="0">
              <a:solidFill>
                <a:schemeClr val="bg1"/>
              </a:solidFill>
            </a:endParaRPr>
          </a:p>
          <a:p>
            <a:pPr algn="ctr"/>
            <a:r>
              <a:rPr lang="en-US" sz="2200" dirty="0" err="1" smtClean="0">
                <a:solidFill>
                  <a:schemeClr val="bg1"/>
                </a:solidFill>
              </a:rPr>
              <a:t>Openbaring</a:t>
            </a:r>
            <a:endParaRPr lang="en-US" sz="2200" dirty="0" smtClean="0">
              <a:solidFill>
                <a:schemeClr val="bg1"/>
              </a:solidFill>
            </a:endParaRPr>
          </a:p>
          <a:p>
            <a:pPr algn="ctr"/>
            <a:r>
              <a:rPr lang="en-US" sz="2200" dirty="0" err="1" smtClean="0">
                <a:solidFill>
                  <a:schemeClr val="bg1"/>
                </a:solidFill>
              </a:rPr>
              <a:t>Esegiël</a:t>
            </a:r>
            <a:r>
              <a:rPr lang="en-US" sz="2200" dirty="0" smtClean="0">
                <a:solidFill>
                  <a:schemeClr val="bg1"/>
                </a:solidFill>
              </a:rPr>
              <a:t> 37-39</a:t>
            </a:r>
          </a:p>
          <a:p>
            <a:pPr algn="ctr"/>
            <a:r>
              <a:rPr lang="en-US" sz="2200" dirty="0" smtClean="0">
                <a:solidFill>
                  <a:schemeClr val="bg1"/>
                </a:solidFill>
              </a:rPr>
              <a:t>1 Tess. 4 &amp; 5</a:t>
            </a:r>
          </a:p>
          <a:p>
            <a:pPr algn="ctr"/>
            <a:r>
              <a:rPr lang="en-US" sz="2200" dirty="0" smtClean="0">
                <a:solidFill>
                  <a:schemeClr val="bg1"/>
                </a:solidFill>
              </a:rPr>
              <a:t>2 Tess. 2</a:t>
            </a:r>
          </a:p>
          <a:p>
            <a:pPr algn="ctr"/>
            <a:r>
              <a:rPr lang="en-US" sz="2200" dirty="0" smtClean="0">
                <a:solidFill>
                  <a:schemeClr val="bg1"/>
                </a:solidFill>
              </a:rPr>
              <a:t>1 Kor. 15</a:t>
            </a:r>
          </a:p>
          <a:p>
            <a:pPr algn="ctr"/>
            <a:r>
              <a:rPr lang="en-US" sz="2200" dirty="0" smtClean="0">
                <a:solidFill>
                  <a:schemeClr val="bg1"/>
                </a:solidFill>
              </a:rPr>
              <a:t>Joh. 14</a:t>
            </a:r>
          </a:p>
          <a:p>
            <a:pPr algn="ctr"/>
            <a:r>
              <a:rPr lang="en-US" sz="2200" dirty="0" err="1" smtClean="0">
                <a:solidFill>
                  <a:schemeClr val="bg1"/>
                </a:solidFill>
              </a:rPr>
              <a:t>Joël</a:t>
            </a:r>
            <a:r>
              <a:rPr lang="en-US" sz="2200" dirty="0" smtClean="0">
                <a:solidFill>
                  <a:schemeClr val="bg1"/>
                </a:solidFill>
              </a:rPr>
              <a:t> 2</a:t>
            </a:r>
          </a:p>
          <a:p>
            <a:pPr algn="ctr"/>
            <a:r>
              <a:rPr lang="en-US" sz="2200" dirty="0" err="1" smtClean="0">
                <a:solidFill>
                  <a:schemeClr val="bg1"/>
                </a:solidFill>
              </a:rPr>
              <a:t>Jes</a:t>
            </a:r>
            <a:r>
              <a:rPr lang="en-US" sz="2200" dirty="0" smtClean="0">
                <a:solidFill>
                  <a:schemeClr val="bg1"/>
                </a:solidFill>
              </a:rPr>
              <a:t>. 61 &amp; 66</a:t>
            </a:r>
          </a:p>
          <a:p>
            <a:pPr algn="ctr"/>
            <a:r>
              <a:rPr lang="en-US" sz="2200" dirty="0" smtClean="0">
                <a:solidFill>
                  <a:schemeClr val="bg1"/>
                </a:solidFill>
              </a:rPr>
              <a:t>Sag. 14</a:t>
            </a:r>
          </a:p>
          <a:p>
            <a:pPr algn="ctr"/>
            <a:r>
              <a:rPr lang="en-US" sz="2200" dirty="0" smtClean="0">
                <a:solidFill>
                  <a:schemeClr val="bg1"/>
                </a:solidFill>
              </a:rPr>
              <a:t>Mal. 4</a:t>
            </a:r>
          </a:p>
          <a:p>
            <a:pPr algn="ctr"/>
            <a:endParaRPr lang="en-US" sz="2200" dirty="0" smtClean="0">
              <a:solidFill>
                <a:schemeClr val="bg1"/>
              </a:solidFill>
            </a:endParaRPr>
          </a:p>
          <a:p>
            <a:pPr algn="ctr"/>
            <a:endParaRPr lang="en-US" sz="2200" dirty="0">
              <a:solidFill>
                <a:schemeClr val="bg1"/>
              </a:solidFill>
            </a:endParaRPr>
          </a:p>
        </p:txBody>
      </p:sp>
    </p:spTree>
    <p:extLst>
      <p:ext uri="{BB962C8B-B14F-4D97-AF65-F5344CB8AC3E}">
        <p14:creationId xmlns:p14="http://schemas.microsoft.com/office/powerpoint/2010/main" val="24051358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0626" y="-60963"/>
            <a:ext cx="8107679" cy="461665"/>
          </a:xfrm>
          <a:prstGeom prst="rect">
            <a:avLst/>
          </a:prstGeom>
          <a:noFill/>
        </p:spPr>
        <p:txBody>
          <a:bodyPr wrap="square" rtlCol="0">
            <a:spAutoFit/>
          </a:bodyPr>
          <a:lstStyle/>
          <a:p>
            <a:pPr algn="ctr"/>
            <a:r>
              <a:rPr lang="en-US" sz="2400" dirty="0" smtClean="0"/>
              <a:t>‘n Video as </a:t>
            </a:r>
            <a:r>
              <a:rPr lang="en-US" sz="2400" dirty="0" err="1" smtClean="0"/>
              <a:t>voorbeeld</a:t>
            </a:r>
            <a:r>
              <a:rPr lang="en-US" sz="2400" dirty="0" smtClean="0"/>
              <a:t> van hoe om </a:t>
            </a:r>
            <a:r>
              <a:rPr lang="en-US" sz="2400" dirty="0" err="1" smtClean="0"/>
              <a:t>Bybelse</a:t>
            </a:r>
            <a:r>
              <a:rPr lang="en-US" sz="2400" dirty="0" smtClean="0"/>
              <a:t> </a:t>
            </a:r>
            <a:r>
              <a:rPr lang="en-US" sz="2400" dirty="0" err="1" smtClean="0"/>
              <a:t>perspektief</a:t>
            </a:r>
            <a:r>
              <a:rPr lang="en-US" sz="2400" dirty="0" smtClean="0"/>
              <a:t> </a:t>
            </a:r>
            <a:r>
              <a:rPr lang="en-US" sz="2400" dirty="0" err="1" smtClean="0"/>
              <a:t>te</a:t>
            </a:r>
            <a:r>
              <a:rPr lang="en-US" sz="2400" dirty="0" smtClean="0"/>
              <a:t> </a:t>
            </a:r>
            <a:r>
              <a:rPr lang="en-US" sz="2400" dirty="0" err="1" smtClean="0"/>
              <a:t>behou</a:t>
            </a:r>
            <a:endParaRPr lang="en-US" sz="2400" dirty="0"/>
          </a:p>
        </p:txBody>
      </p:sp>
      <p:pic>
        <p:nvPicPr>
          <p:cNvPr id="5" name="Social Control_Governments">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06529" y="391884"/>
            <a:ext cx="10975875" cy="6005720"/>
          </a:xfrm>
          <a:prstGeom prst="rect">
            <a:avLst/>
          </a:prstGeom>
        </p:spPr>
      </p:pic>
    </p:spTree>
    <p:extLst>
      <p:ext uri="{BB962C8B-B14F-4D97-AF65-F5344CB8AC3E}">
        <p14:creationId xmlns:p14="http://schemas.microsoft.com/office/powerpoint/2010/main" val="411000091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100000">
                <p:cTn id="7" fill="hold" display="0">
                  <p:stCondLst>
                    <p:cond delay="indefinite"/>
                  </p:stCondLst>
                </p:cTn>
                <p:tgtEl>
                  <p:spTgt spid="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5784"/>
            <a:ext cx="10515600" cy="714738"/>
          </a:xfrm>
        </p:spPr>
        <p:txBody>
          <a:bodyPr>
            <a:normAutofit/>
          </a:bodyPr>
          <a:lstStyle/>
          <a:p>
            <a:pPr algn="ctr"/>
            <a:r>
              <a:rPr lang="en-US" sz="3000" b="1" dirty="0" smtClean="0"/>
              <a:t>Wat </a:t>
            </a:r>
            <a:r>
              <a:rPr lang="en-US" sz="3000" b="1" dirty="0" err="1" smtClean="0"/>
              <a:t>gebeur</a:t>
            </a:r>
            <a:r>
              <a:rPr lang="en-US" sz="3000" b="1" dirty="0" smtClean="0"/>
              <a:t> in die </a:t>
            </a:r>
            <a:r>
              <a:rPr lang="en-US" sz="3000" b="1" dirty="0" err="1" smtClean="0"/>
              <a:t>wêreld</a:t>
            </a:r>
            <a:r>
              <a:rPr lang="en-US" sz="3000" b="1" dirty="0" smtClean="0"/>
              <a:t> om </a:t>
            </a:r>
            <a:r>
              <a:rPr lang="en-US" sz="3000" b="1" dirty="0" err="1" smtClean="0"/>
              <a:t>ons</a:t>
            </a:r>
            <a:r>
              <a:rPr lang="en-US" sz="3000" b="1" dirty="0" smtClean="0"/>
              <a:t>?</a:t>
            </a:r>
            <a:endParaRPr lang="en-US" sz="3000" b="1" dirty="0"/>
          </a:p>
        </p:txBody>
      </p:sp>
      <p:pic>
        <p:nvPicPr>
          <p:cNvPr id="2050" name="Picture 2" descr="COVID-19 and the world of work (COVID-19 and the world of 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45293">
            <a:off x="99221" y="514424"/>
            <a:ext cx="3423153" cy="16022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Ukraine war in maps: Tracking the Russian invasion - BBC New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47759">
            <a:off x="3475889" y="1359361"/>
            <a:ext cx="4068608" cy="228859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World Economic Forum on Twitter: &quot;Quote of the Day from Professor Klaus  Schwab, Founder and Executive Chairman of the World Economic Forum. Join us  for the live launch of The Great Res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03749" y="806856"/>
            <a:ext cx="4688251" cy="468825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BEFA — Changing Sex Ed: Comprehensive Sexuality Educ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200208">
            <a:off x="4448901" y="4399974"/>
            <a:ext cx="3971239" cy="2235178"/>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The Babylon Bee Guide to Wokeness by Kyle Mann"/>
          <p:cNvPicPr>
            <a:picLocks noChangeAspect="1" noChangeArrowheads="1"/>
          </p:cNvPicPr>
          <p:nvPr/>
        </p:nvPicPr>
        <p:blipFill rotWithShape="1">
          <a:blip r:embed="rId6">
            <a:extLst>
              <a:ext uri="{28A0092B-C50C-407E-A947-70E740481C1C}">
                <a14:useLocalDpi xmlns:a14="http://schemas.microsoft.com/office/drawing/2010/main" val="0"/>
              </a:ext>
            </a:extLst>
          </a:blip>
          <a:srcRect l="7812" r="8836"/>
          <a:stretch/>
        </p:blipFill>
        <p:spPr bwMode="auto">
          <a:xfrm rot="343623">
            <a:off x="477561" y="2406817"/>
            <a:ext cx="3800622" cy="455975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President Ramaphosa to receive report on 4IR - Cape Business News"/>
          <p:cNvPicPr>
            <a:picLocks noChangeAspect="1" noChangeArrowheads="1"/>
          </p:cNvPicPr>
          <p:nvPr/>
        </p:nvPicPr>
        <p:blipFill rotWithShape="1">
          <a:blip r:embed="rId7">
            <a:extLst>
              <a:ext uri="{28A0092B-C50C-407E-A947-70E740481C1C}">
                <a14:useLocalDpi xmlns:a14="http://schemas.microsoft.com/office/drawing/2010/main" val="0"/>
              </a:ext>
            </a:extLst>
          </a:blip>
          <a:srcRect l="9059" t="14618" r="8039"/>
          <a:stretch/>
        </p:blipFill>
        <p:spPr bwMode="auto">
          <a:xfrm rot="208246">
            <a:off x="8590364" y="5185223"/>
            <a:ext cx="2485669" cy="15990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129992" y="5659747"/>
            <a:ext cx="838200" cy="1015663"/>
          </a:xfrm>
          <a:prstGeom prst="rect">
            <a:avLst/>
          </a:prstGeom>
          <a:noFill/>
        </p:spPr>
        <p:txBody>
          <a:bodyPr wrap="square" rtlCol="0">
            <a:spAutoFit/>
          </a:bodyPr>
          <a:lstStyle/>
          <a:p>
            <a:pPr algn="ctr"/>
            <a:r>
              <a:rPr lang="en-US" sz="3000" dirty="0" smtClean="0">
                <a:latin typeface="Bernard MT Condensed" panose="02050806060905020404" pitchFamily="18" charset="0"/>
              </a:rPr>
              <a:t>4IR</a:t>
            </a:r>
          </a:p>
          <a:p>
            <a:pPr algn="ctr"/>
            <a:r>
              <a:rPr lang="en-US" sz="3000" dirty="0" err="1" smtClean="0">
                <a:latin typeface="Bernard MT Condensed" panose="02050806060905020404" pitchFamily="18" charset="0"/>
              </a:rPr>
              <a:t>IoT</a:t>
            </a:r>
            <a:endParaRPr lang="en-US" sz="3000" dirty="0">
              <a:latin typeface="Bernard MT Condensed" panose="02050806060905020404" pitchFamily="18" charset="0"/>
            </a:endParaRPr>
          </a:p>
        </p:txBody>
      </p:sp>
      <p:pic>
        <p:nvPicPr>
          <p:cNvPr id="2062" name="Picture 14" descr="More evidence of India's food insecurity - The Hindu"/>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467232">
            <a:off x="5225297" y="3030959"/>
            <a:ext cx="2088151" cy="1303354"/>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What is the cause of church splits? How can healing occur after a church  split? | GotQuestions.or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039" t="16038" r="5010" b="11776"/>
          <a:stretch/>
        </p:blipFill>
        <p:spPr bwMode="auto">
          <a:xfrm>
            <a:off x="0" y="6043485"/>
            <a:ext cx="1933303" cy="81451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3540" y="2151016"/>
            <a:ext cx="1603402" cy="1066797"/>
          </a:xfrm>
          <a:prstGeom prst="rect">
            <a:avLst/>
          </a:prstGeom>
        </p:spPr>
      </p:pic>
      <p:pic>
        <p:nvPicPr>
          <p:cNvPr id="2066" name="Picture 18" descr="Anarchy symbol Images, Stock Photos &amp; Vectors | Shutterstock"/>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 b="5497"/>
          <a:stretch/>
        </p:blipFill>
        <p:spPr bwMode="auto">
          <a:xfrm>
            <a:off x="8517" y="3626638"/>
            <a:ext cx="682625" cy="746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3859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02970"/>
            <a:ext cx="12192000" cy="5052060"/>
          </a:xfrm>
          <a:prstGeom prst="rect">
            <a:avLst/>
          </a:prstGeom>
        </p:spPr>
      </p:pic>
      <p:pic>
        <p:nvPicPr>
          <p:cNvPr id="5" name="Huval Harrari_Full surveillanc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326335" y="0"/>
            <a:ext cx="3210832" cy="4012887"/>
          </a:xfrm>
          <a:prstGeom prst="rect">
            <a:avLst/>
          </a:prstGeom>
        </p:spPr>
      </p:pic>
    </p:spTree>
    <p:extLst>
      <p:ext uri="{BB962C8B-B14F-4D97-AF65-F5344CB8AC3E}">
        <p14:creationId xmlns:p14="http://schemas.microsoft.com/office/powerpoint/2010/main" val="332844245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100000">
                <p:cTn id="7" fill="hold" display="0">
                  <p:stCondLst>
                    <p:cond delay="indefinite"/>
                  </p:stCondLst>
                </p:cTn>
                <p:tgtEl>
                  <p:spTgt spid="5"/>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319"/>
            <a:ext cx="10515600" cy="714738"/>
          </a:xfrm>
        </p:spPr>
        <p:txBody>
          <a:bodyPr>
            <a:normAutofit/>
          </a:bodyPr>
          <a:lstStyle/>
          <a:p>
            <a:pPr algn="ctr"/>
            <a:r>
              <a:rPr lang="en-US" sz="3000" b="1" dirty="0" err="1" smtClean="0"/>
              <a:t>Waar</a:t>
            </a:r>
            <a:r>
              <a:rPr lang="en-US" sz="3000" b="1" dirty="0" smtClean="0"/>
              <a:t> </a:t>
            </a:r>
            <a:r>
              <a:rPr lang="en-US" sz="3000" b="1" dirty="0" err="1" smtClean="0"/>
              <a:t>kom</a:t>
            </a:r>
            <a:r>
              <a:rPr lang="en-US" sz="3000" b="1" dirty="0" smtClean="0"/>
              <a:t> </a:t>
            </a:r>
            <a:r>
              <a:rPr lang="en-US" sz="3000" b="1" dirty="0" err="1" smtClean="0"/>
              <a:t>dit</a:t>
            </a:r>
            <a:r>
              <a:rPr lang="en-US" sz="3000" b="1" dirty="0" smtClean="0"/>
              <a:t> </a:t>
            </a:r>
            <a:r>
              <a:rPr lang="en-US" sz="3000" b="1" dirty="0" err="1" smtClean="0"/>
              <a:t>alles</a:t>
            </a:r>
            <a:r>
              <a:rPr lang="en-US" sz="3000" b="1" dirty="0" smtClean="0"/>
              <a:t> </a:t>
            </a:r>
            <a:r>
              <a:rPr lang="en-US" sz="3000" b="1" dirty="0" err="1" smtClean="0"/>
              <a:t>vandaan</a:t>
            </a:r>
            <a:r>
              <a:rPr lang="en-US" sz="3000" b="1" dirty="0" smtClean="0"/>
              <a:t>?</a:t>
            </a:r>
            <a:endParaRPr lang="en-US" sz="3000" b="1" dirty="0"/>
          </a:p>
        </p:txBody>
      </p:sp>
      <p:pic>
        <p:nvPicPr>
          <p:cNvPr id="3074" name="Picture 2" descr="Re-visiting Alice Bailey's 10 Point Plan – Isobel Blackthor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1060"/>
            <a:ext cx="5974080" cy="623694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9615" r="10736"/>
          <a:stretch/>
        </p:blipFill>
        <p:spPr>
          <a:xfrm>
            <a:off x="8944517" y="348339"/>
            <a:ext cx="3247483" cy="4168938"/>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25697" t="11556" r="25309" b="47936"/>
          <a:stretch/>
        </p:blipFill>
        <p:spPr>
          <a:xfrm>
            <a:off x="6147925" y="1603311"/>
            <a:ext cx="2637260" cy="2219752"/>
          </a:xfrm>
          <a:prstGeom prst="rect">
            <a:avLst/>
          </a:prstGeom>
        </p:spPr>
      </p:pic>
      <p:pic>
        <p:nvPicPr>
          <p:cNvPr id="7" name="Picture 6"/>
          <p:cNvPicPr>
            <a:picLocks noChangeAspect="1"/>
          </p:cNvPicPr>
          <p:nvPr/>
        </p:nvPicPr>
        <p:blipFill>
          <a:blip r:embed="rId5"/>
          <a:stretch>
            <a:fillRect/>
          </a:stretch>
        </p:blipFill>
        <p:spPr>
          <a:xfrm>
            <a:off x="5756366" y="4759626"/>
            <a:ext cx="6435634" cy="2090764"/>
          </a:xfrm>
          <a:prstGeom prst="rect">
            <a:avLst/>
          </a:prstGeom>
        </p:spPr>
      </p:pic>
    </p:spTree>
    <p:extLst>
      <p:ext uri="{BB962C8B-B14F-4D97-AF65-F5344CB8AC3E}">
        <p14:creationId xmlns:p14="http://schemas.microsoft.com/office/powerpoint/2010/main" val="3898054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No photo description available."/>
          <p:cNvPicPr>
            <a:picLocks noChangeAspect="1" noChangeArrowheads="1"/>
          </p:cNvPicPr>
          <p:nvPr/>
        </p:nvPicPr>
        <p:blipFill rotWithShape="1">
          <a:blip r:embed="rId2">
            <a:extLst>
              <a:ext uri="{28A0092B-C50C-407E-A947-70E740481C1C}">
                <a14:useLocalDpi xmlns:a14="http://schemas.microsoft.com/office/drawing/2010/main" val="0"/>
              </a:ext>
            </a:extLst>
          </a:blip>
          <a:srcRect t="1016"/>
          <a:stretch/>
        </p:blipFill>
        <p:spPr bwMode="auto">
          <a:xfrm>
            <a:off x="869671" y="0"/>
            <a:ext cx="10434047" cy="6831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63092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2810</TotalTime>
  <Words>447</Words>
  <Application>Microsoft Office PowerPoint</Application>
  <PresentationFormat>Widescreen</PresentationFormat>
  <Paragraphs>75</Paragraphs>
  <Slides>34</Slides>
  <Notes>0</Notes>
  <HiddenSlides>0</HiddenSlides>
  <MMClips>3</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ArialMT</vt:lpstr>
      <vt:lpstr>Bernard MT Condensed</vt:lpstr>
      <vt:lpstr>Bradley Hand ITC</vt:lpstr>
      <vt:lpstr>Brush Script MT</vt:lpstr>
      <vt:lpstr>Calibri</vt:lpstr>
      <vt:lpstr>Calibri Light</vt:lpstr>
      <vt:lpstr>Mistral</vt:lpstr>
      <vt:lpstr>Office Theme</vt:lpstr>
      <vt:lpstr>PowerPoint Presentation</vt:lpstr>
      <vt:lpstr>PowerPoint Presentation</vt:lpstr>
      <vt:lpstr>PowerPoint Presentation</vt:lpstr>
      <vt:lpstr>PowerPoint Presentation</vt:lpstr>
      <vt:lpstr>PowerPoint Presentation</vt:lpstr>
      <vt:lpstr>Wat gebeur in die wêreld om ons?</vt:lpstr>
      <vt:lpstr>PowerPoint Presentation</vt:lpstr>
      <vt:lpstr>Waar kom dit alles vandaan?</vt:lpstr>
      <vt:lpstr>PowerPoint Presentation</vt:lpstr>
      <vt:lpstr>Die momentum het begin by die Franse Revolusie</vt:lpstr>
      <vt:lpstr>Die momentum kry stukrag</vt:lpstr>
      <vt:lpstr>‘n Wêreld Plan begin kristaliseer</vt:lpstr>
      <vt:lpstr>PowerPoint Presentation</vt:lpstr>
      <vt:lpstr>PowerPoint Presentation</vt:lpstr>
      <vt:lpstr>PowerPoint Presentation</vt:lpstr>
      <vt:lpstr>PowerPoint Presentation</vt:lpstr>
      <vt:lpstr>Waar het dit eintlik begin?</vt:lpstr>
      <vt:lpstr>PowerPoint Presentation</vt:lpstr>
      <vt:lpstr>PowerPoint Presentation</vt:lpstr>
      <vt:lpstr>Eindtyd-gebeure: 3 Elemente moet in plek wees volgens die Skrif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Kulmunasie van goed en kwaad in die wêreld</vt:lpstr>
      <vt:lpstr>Ons Koninkryksmissie</vt:lpstr>
      <vt:lpstr>Ons Koninkryksmissie</vt:lpstr>
      <vt:lpstr>PowerPoint Presentation</vt:lpstr>
      <vt:lpstr>PowerPoint Presentation</vt:lpstr>
      <vt:lpstr>PowerPoint Presentation</vt:lpstr>
      <vt:lpstr>PowerPoint Presentation</vt:lpstr>
    </vt:vector>
  </TitlesOfParts>
  <Company>University of the Free State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Arno Van Niekerk</dc:creator>
  <cp:lastModifiedBy>Arno Van Niekerk</cp:lastModifiedBy>
  <cp:revision>48</cp:revision>
  <dcterms:created xsi:type="dcterms:W3CDTF">2022-05-25T07:44:39Z</dcterms:created>
  <dcterms:modified xsi:type="dcterms:W3CDTF">2022-05-27T06:36:03Z</dcterms:modified>
</cp:coreProperties>
</file>