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63" r:id="rId2"/>
    <p:sldId id="264" r:id="rId3"/>
    <p:sldId id="267" r:id="rId4"/>
    <p:sldId id="268" r:id="rId5"/>
    <p:sldId id="269" r:id="rId6"/>
    <p:sldId id="272" r:id="rId7"/>
    <p:sldId id="256" r:id="rId8"/>
    <p:sldId id="270" r:id="rId9"/>
    <p:sldId id="271" r:id="rId1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006600"/>
    <a:srgbClr val="CC0000"/>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100" d="100"/>
          <a:sy n="100" d="100"/>
        </p:scale>
        <p:origin x="432" y="-3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5">
            <a:extLst>
              <a:ext uri="{FF2B5EF4-FFF2-40B4-BE49-F238E27FC236}">
                <a16:creationId xmlns:a16="http://schemas.microsoft.com/office/drawing/2014/main" id="{2C6C75F8-D4E4-4222-A14E-811E35FB57D4}"/>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5B4C75F7-2B2C-4569-9DFD-9A9F61B35D9C}"/>
              </a:ext>
            </a:extLst>
          </p:cNvPr>
          <p:cNvSpPr>
            <a:spLocks noGrp="1" noChangeArrowheads="1"/>
          </p:cNvSpPr>
          <p:nvPr>
            <p:ph type="ftr" sz="quarter" idx="11"/>
          </p:nvPr>
        </p:nvSpPr>
        <p:spPr>
          <a:ln/>
        </p:spPr>
        <p:txBody>
          <a:bodyPr/>
          <a:lstStyle>
            <a:lvl1pPr>
              <a:defRPr/>
            </a:lvl1pPr>
          </a:lstStyle>
          <a:p>
            <a:pPr>
              <a:defRPr/>
            </a:pPr>
            <a:r>
              <a:rPr lang="en-US"/>
              <a:t>For more info: www.matthew28.co.za</a:t>
            </a:r>
          </a:p>
        </p:txBody>
      </p:sp>
    </p:spTree>
    <p:extLst>
      <p:ext uri="{BB962C8B-B14F-4D97-AF65-F5344CB8AC3E}">
        <p14:creationId xmlns:p14="http://schemas.microsoft.com/office/powerpoint/2010/main" val="3125089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a:extLst>
              <a:ext uri="{FF2B5EF4-FFF2-40B4-BE49-F238E27FC236}">
                <a16:creationId xmlns:a16="http://schemas.microsoft.com/office/drawing/2014/main" id="{CB65DEEF-169D-4D6A-B05F-BD5A73CCBE0B}"/>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BEB19E7C-32F3-4931-9024-13B5545B93CF}"/>
              </a:ext>
            </a:extLst>
          </p:cNvPr>
          <p:cNvSpPr>
            <a:spLocks noGrp="1" noChangeArrowheads="1"/>
          </p:cNvSpPr>
          <p:nvPr>
            <p:ph type="ftr" sz="quarter" idx="11"/>
          </p:nvPr>
        </p:nvSpPr>
        <p:spPr>
          <a:ln/>
        </p:spPr>
        <p:txBody>
          <a:bodyPr/>
          <a:lstStyle>
            <a:lvl1pPr>
              <a:defRPr/>
            </a:lvl1pPr>
          </a:lstStyle>
          <a:p>
            <a:pPr>
              <a:defRPr/>
            </a:pPr>
            <a:r>
              <a:rPr lang="en-US"/>
              <a:t>For more info: www.matthew28.co.za</a:t>
            </a:r>
          </a:p>
        </p:txBody>
      </p:sp>
    </p:spTree>
    <p:extLst>
      <p:ext uri="{BB962C8B-B14F-4D97-AF65-F5344CB8AC3E}">
        <p14:creationId xmlns:p14="http://schemas.microsoft.com/office/powerpoint/2010/main" val="37035970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a:extLst>
              <a:ext uri="{FF2B5EF4-FFF2-40B4-BE49-F238E27FC236}">
                <a16:creationId xmlns:a16="http://schemas.microsoft.com/office/drawing/2014/main" id="{F3B789A3-E53F-443B-BE8D-63DCE732E275}"/>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7204937C-DA78-43A4-9297-A5EC52E4EB50}"/>
              </a:ext>
            </a:extLst>
          </p:cNvPr>
          <p:cNvSpPr>
            <a:spLocks noGrp="1" noChangeArrowheads="1"/>
          </p:cNvSpPr>
          <p:nvPr>
            <p:ph type="ftr" sz="quarter" idx="11"/>
          </p:nvPr>
        </p:nvSpPr>
        <p:spPr>
          <a:ln/>
        </p:spPr>
        <p:txBody>
          <a:bodyPr/>
          <a:lstStyle>
            <a:lvl1pPr>
              <a:defRPr/>
            </a:lvl1pPr>
          </a:lstStyle>
          <a:p>
            <a:pPr>
              <a:defRPr/>
            </a:pPr>
            <a:r>
              <a:rPr lang="en-US"/>
              <a:t>For more info: www.matthew28.co.za</a:t>
            </a:r>
          </a:p>
        </p:txBody>
      </p:sp>
    </p:spTree>
    <p:extLst>
      <p:ext uri="{BB962C8B-B14F-4D97-AF65-F5344CB8AC3E}">
        <p14:creationId xmlns:p14="http://schemas.microsoft.com/office/powerpoint/2010/main" val="4179090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a:extLst>
              <a:ext uri="{FF2B5EF4-FFF2-40B4-BE49-F238E27FC236}">
                <a16:creationId xmlns:a16="http://schemas.microsoft.com/office/drawing/2014/main" id="{4000D5C4-82CC-493E-B974-2CD987BE775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908FC2D8-113C-47C5-A6EF-FA6EBE3866EA}"/>
              </a:ext>
            </a:extLst>
          </p:cNvPr>
          <p:cNvSpPr>
            <a:spLocks noGrp="1" noChangeArrowheads="1"/>
          </p:cNvSpPr>
          <p:nvPr>
            <p:ph type="ftr" sz="quarter" idx="11"/>
          </p:nvPr>
        </p:nvSpPr>
        <p:spPr>
          <a:ln/>
        </p:spPr>
        <p:txBody>
          <a:bodyPr/>
          <a:lstStyle>
            <a:lvl1pPr>
              <a:defRPr/>
            </a:lvl1pPr>
          </a:lstStyle>
          <a:p>
            <a:pPr>
              <a:defRPr/>
            </a:pPr>
            <a:r>
              <a:rPr lang="en-US"/>
              <a:t>For more info: www.matthew28.co.za</a:t>
            </a:r>
          </a:p>
        </p:txBody>
      </p:sp>
    </p:spTree>
    <p:extLst>
      <p:ext uri="{BB962C8B-B14F-4D97-AF65-F5344CB8AC3E}">
        <p14:creationId xmlns:p14="http://schemas.microsoft.com/office/powerpoint/2010/main" val="2701037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a:extLst>
              <a:ext uri="{FF2B5EF4-FFF2-40B4-BE49-F238E27FC236}">
                <a16:creationId xmlns:a16="http://schemas.microsoft.com/office/drawing/2014/main" id="{A35885D6-0BF6-48F9-8BD8-BEACD6D2C644}"/>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10455340-878D-4F5D-B52D-8E1C9FE73821}"/>
              </a:ext>
            </a:extLst>
          </p:cNvPr>
          <p:cNvSpPr>
            <a:spLocks noGrp="1" noChangeArrowheads="1"/>
          </p:cNvSpPr>
          <p:nvPr>
            <p:ph type="ftr" sz="quarter" idx="11"/>
          </p:nvPr>
        </p:nvSpPr>
        <p:spPr>
          <a:ln/>
        </p:spPr>
        <p:txBody>
          <a:bodyPr/>
          <a:lstStyle>
            <a:lvl1pPr>
              <a:defRPr/>
            </a:lvl1pPr>
          </a:lstStyle>
          <a:p>
            <a:pPr>
              <a:defRPr/>
            </a:pPr>
            <a:r>
              <a:rPr lang="en-US"/>
              <a:t>For more info: www.matthew28.co.za</a:t>
            </a:r>
          </a:p>
        </p:txBody>
      </p:sp>
    </p:spTree>
    <p:extLst>
      <p:ext uri="{BB962C8B-B14F-4D97-AF65-F5344CB8AC3E}">
        <p14:creationId xmlns:p14="http://schemas.microsoft.com/office/powerpoint/2010/main" val="16757064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a:extLst>
              <a:ext uri="{FF2B5EF4-FFF2-40B4-BE49-F238E27FC236}">
                <a16:creationId xmlns:a16="http://schemas.microsoft.com/office/drawing/2014/main" id="{E779E349-B59C-4C0A-82F3-6E2B5281B6C9}"/>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D7F93D39-7BA8-4AD3-9006-C7329B2A33F9}"/>
              </a:ext>
            </a:extLst>
          </p:cNvPr>
          <p:cNvSpPr>
            <a:spLocks noGrp="1" noChangeArrowheads="1"/>
          </p:cNvSpPr>
          <p:nvPr>
            <p:ph type="ftr" sz="quarter" idx="11"/>
          </p:nvPr>
        </p:nvSpPr>
        <p:spPr>
          <a:ln/>
        </p:spPr>
        <p:txBody>
          <a:bodyPr/>
          <a:lstStyle>
            <a:lvl1pPr>
              <a:defRPr/>
            </a:lvl1pPr>
          </a:lstStyle>
          <a:p>
            <a:pPr>
              <a:defRPr/>
            </a:pPr>
            <a:r>
              <a:rPr lang="en-US"/>
              <a:t>For more info: www.matthew28.co.za</a:t>
            </a:r>
          </a:p>
        </p:txBody>
      </p:sp>
    </p:spTree>
    <p:extLst>
      <p:ext uri="{BB962C8B-B14F-4D97-AF65-F5344CB8AC3E}">
        <p14:creationId xmlns:p14="http://schemas.microsoft.com/office/powerpoint/2010/main" val="2314267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a:extLst>
              <a:ext uri="{FF2B5EF4-FFF2-40B4-BE49-F238E27FC236}">
                <a16:creationId xmlns:a16="http://schemas.microsoft.com/office/drawing/2014/main" id="{A13558CE-620A-46F0-A277-1D9BC4CF3704}"/>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6">
            <a:extLst>
              <a:ext uri="{FF2B5EF4-FFF2-40B4-BE49-F238E27FC236}">
                <a16:creationId xmlns:a16="http://schemas.microsoft.com/office/drawing/2014/main" id="{5440BB65-AE70-4591-9FBE-768F7C592F10}"/>
              </a:ext>
            </a:extLst>
          </p:cNvPr>
          <p:cNvSpPr>
            <a:spLocks noGrp="1" noChangeArrowheads="1"/>
          </p:cNvSpPr>
          <p:nvPr>
            <p:ph type="ftr" sz="quarter" idx="11"/>
          </p:nvPr>
        </p:nvSpPr>
        <p:spPr>
          <a:ln/>
        </p:spPr>
        <p:txBody>
          <a:bodyPr/>
          <a:lstStyle>
            <a:lvl1pPr>
              <a:defRPr/>
            </a:lvl1pPr>
          </a:lstStyle>
          <a:p>
            <a:pPr>
              <a:defRPr/>
            </a:pPr>
            <a:r>
              <a:rPr lang="en-US"/>
              <a:t>For more info: www.matthew28.co.za</a:t>
            </a:r>
          </a:p>
        </p:txBody>
      </p:sp>
    </p:spTree>
    <p:extLst>
      <p:ext uri="{BB962C8B-B14F-4D97-AF65-F5344CB8AC3E}">
        <p14:creationId xmlns:p14="http://schemas.microsoft.com/office/powerpoint/2010/main" val="2815142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a:extLst>
              <a:ext uri="{FF2B5EF4-FFF2-40B4-BE49-F238E27FC236}">
                <a16:creationId xmlns:a16="http://schemas.microsoft.com/office/drawing/2014/main" id="{25CBE7DF-BAB5-48EB-923A-CC3E80A2669A}"/>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D7813BE2-5E36-4DCE-9B95-953182892F53}"/>
              </a:ext>
            </a:extLst>
          </p:cNvPr>
          <p:cNvSpPr>
            <a:spLocks noGrp="1" noChangeArrowheads="1"/>
          </p:cNvSpPr>
          <p:nvPr>
            <p:ph type="ftr" sz="quarter" idx="11"/>
          </p:nvPr>
        </p:nvSpPr>
        <p:spPr>
          <a:ln/>
        </p:spPr>
        <p:txBody>
          <a:bodyPr/>
          <a:lstStyle>
            <a:lvl1pPr>
              <a:defRPr/>
            </a:lvl1pPr>
          </a:lstStyle>
          <a:p>
            <a:pPr>
              <a:defRPr/>
            </a:pPr>
            <a:r>
              <a:rPr lang="en-US"/>
              <a:t>For more info: www.matthew28.co.za</a:t>
            </a:r>
          </a:p>
        </p:txBody>
      </p:sp>
    </p:spTree>
    <p:extLst>
      <p:ext uri="{BB962C8B-B14F-4D97-AF65-F5344CB8AC3E}">
        <p14:creationId xmlns:p14="http://schemas.microsoft.com/office/powerpoint/2010/main" val="831012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4920FC56-4E16-4DCD-A6F2-038FB1EC2633}"/>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6">
            <a:extLst>
              <a:ext uri="{FF2B5EF4-FFF2-40B4-BE49-F238E27FC236}">
                <a16:creationId xmlns:a16="http://schemas.microsoft.com/office/drawing/2014/main" id="{E5536D88-C2D4-4849-AEE4-8850B1EE4E17}"/>
              </a:ext>
            </a:extLst>
          </p:cNvPr>
          <p:cNvSpPr>
            <a:spLocks noGrp="1" noChangeArrowheads="1"/>
          </p:cNvSpPr>
          <p:nvPr>
            <p:ph type="ftr" sz="quarter" idx="11"/>
          </p:nvPr>
        </p:nvSpPr>
        <p:spPr>
          <a:ln/>
        </p:spPr>
        <p:txBody>
          <a:bodyPr/>
          <a:lstStyle>
            <a:lvl1pPr>
              <a:defRPr/>
            </a:lvl1pPr>
          </a:lstStyle>
          <a:p>
            <a:pPr>
              <a:defRPr/>
            </a:pPr>
            <a:r>
              <a:rPr lang="en-US"/>
              <a:t>For more info: www.matthew28.co.za</a:t>
            </a:r>
          </a:p>
        </p:txBody>
      </p:sp>
    </p:spTree>
    <p:extLst>
      <p:ext uri="{BB962C8B-B14F-4D97-AF65-F5344CB8AC3E}">
        <p14:creationId xmlns:p14="http://schemas.microsoft.com/office/powerpoint/2010/main" val="26423153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a:extLst>
              <a:ext uri="{FF2B5EF4-FFF2-40B4-BE49-F238E27FC236}">
                <a16:creationId xmlns:a16="http://schemas.microsoft.com/office/drawing/2014/main" id="{D05B7DD8-402D-4958-BC87-62C3624377FA}"/>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8E2E170E-C8C2-4340-8513-5D8083DF5F28}"/>
              </a:ext>
            </a:extLst>
          </p:cNvPr>
          <p:cNvSpPr>
            <a:spLocks noGrp="1" noChangeArrowheads="1"/>
          </p:cNvSpPr>
          <p:nvPr>
            <p:ph type="ftr" sz="quarter" idx="11"/>
          </p:nvPr>
        </p:nvSpPr>
        <p:spPr>
          <a:ln/>
        </p:spPr>
        <p:txBody>
          <a:bodyPr/>
          <a:lstStyle>
            <a:lvl1pPr>
              <a:defRPr/>
            </a:lvl1pPr>
          </a:lstStyle>
          <a:p>
            <a:pPr>
              <a:defRPr/>
            </a:pPr>
            <a:r>
              <a:rPr lang="en-US"/>
              <a:t>For more info: www.matthew28.co.za</a:t>
            </a:r>
          </a:p>
        </p:txBody>
      </p:sp>
    </p:spTree>
    <p:extLst>
      <p:ext uri="{BB962C8B-B14F-4D97-AF65-F5344CB8AC3E}">
        <p14:creationId xmlns:p14="http://schemas.microsoft.com/office/powerpoint/2010/main" val="3160059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a:extLst>
              <a:ext uri="{FF2B5EF4-FFF2-40B4-BE49-F238E27FC236}">
                <a16:creationId xmlns:a16="http://schemas.microsoft.com/office/drawing/2014/main" id="{0DFF71A9-1440-4BF3-B782-3BC079F22759}"/>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FA7166FD-CD5F-429D-A4CE-A1B455E5D767}"/>
              </a:ext>
            </a:extLst>
          </p:cNvPr>
          <p:cNvSpPr>
            <a:spLocks noGrp="1" noChangeArrowheads="1"/>
          </p:cNvSpPr>
          <p:nvPr>
            <p:ph type="ftr" sz="quarter" idx="11"/>
          </p:nvPr>
        </p:nvSpPr>
        <p:spPr>
          <a:ln/>
        </p:spPr>
        <p:txBody>
          <a:bodyPr/>
          <a:lstStyle>
            <a:lvl1pPr>
              <a:defRPr/>
            </a:lvl1pPr>
          </a:lstStyle>
          <a:p>
            <a:pPr>
              <a:defRPr/>
            </a:pPr>
            <a:r>
              <a:rPr lang="en-US"/>
              <a:t>For more info: www.matthew28.co.za</a:t>
            </a:r>
          </a:p>
        </p:txBody>
      </p:sp>
    </p:spTree>
    <p:extLst>
      <p:ext uri="{BB962C8B-B14F-4D97-AF65-F5344CB8AC3E}">
        <p14:creationId xmlns:p14="http://schemas.microsoft.com/office/powerpoint/2010/main" val="29154886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MATT28">
            <a:extLst>
              <a:ext uri="{FF2B5EF4-FFF2-40B4-BE49-F238E27FC236}">
                <a16:creationId xmlns:a16="http://schemas.microsoft.com/office/drawing/2014/main" id="{06AC1BD8-3499-4973-9BFC-F1E35AD1A6C5}"/>
              </a:ext>
            </a:extLst>
          </p:cNvPr>
          <p:cNvPicPr>
            <a:picLocks noChangeAspect="1" noChangeArrowheads="1"/>
          </p:cNvPicPr>
          <p:nvPr/>
        </p:nvPicPr>
        <p:blipFill>
          <a:blip r:embed="rId13">
            <a:lum bright="50000" contrast="-50000"/>
            <a:extLst>
              <a:ext uri="{28A0092B-C50C-407E-A947-70E740481C1C}">
                <a14:useLocalDpi xmlns:a14="http://schemas.microsoft.com/office/drawing/2010/main" val="0"/>
              </a:ext>
            </a:extLst>
          </a:blip>
          <a:srcRect/>
          <a:stretch>
            <a:fillRect/>
          </a:stretch>
        </p:blipFill>
        <p:spPr bwMode="auto">
          <a:xfrm>
            <a:off x="7956550" y="5907088"/>
            <a:ext cx="706438"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a:extLst>
              <a:ext uri="{FF2B5EF4-FFF2-40B4-BE49-F238E27FC236}">
                <a16:creationId xmlns:a16="http://schemas.microsoft.com/office/drawing/2014/main" id="{323BFF25-5850-448E-B60B-CDA71798E34A}"/>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4">
            <a:extLst>
              <a:ext uri="{FF2B5EF4-FFF2-40B4-BE49-F238E27FC236}">
                <a16:creationId xmlns:a16="http://schemas.microsoft.com/office/drawing/2014/main" id="{E66FF286-C097-4FF9-9A4B-E9B1C233345F}"/>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101" name="Rectangle 5">
            <a:extLst>
              <a:ext uri="{FF2B5EF4-FFF2-40B4-BE49-F238E27FC236}">
                <a16:creationId xmlns:a16="http://schemas.microsoft.com/office/drawing/2014/main" id="{BB9E9428-2830-4FC5-A0EF-6CAC8B669381}"/>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n-US"/>
          </a:p>
        </p:txBody>
      </p:sp>
      <p:sp>
        <p:nvSpPr>
          <p:cNvPr id="4102" name="Rectangle 6">
            <a:extLst>
              <a:ext uri="{FF2B5EF4-FFF2-40B4-BE49-F238E27FC236}">
                <a16:creationId xmlns:a16="http://schemas.microsoft.com/office/drawing/2014/main" id="{D400630C-242A-4AD5-800D-456379A07563}"/>
              </a:ext>
            </a:extLst>
          </p:cNvPr>
          <p:cNvSpPr>
            <a:spLocks noGrp="1" noChangeArrowheads="1"/>
          </p:cNvSpPr>
          <p:nvPr>
            <p:ph type="ftr" sz="quarter" idx="3"/>
          </p:nvPr>
        </p:nvSpPr>
        <p:spPr bwMode="auto">
          <a:xfrm>
            <a:off x="4995863" y="6473825"/>
            <a:ext cx="4040187" cy="2682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900">
                <a:solidFill>
                  <a:schemeClr val="bg2"/>
                </a:solidFill>
                <a:latin typeface="Verdana" pitchFamily="34" charset="0"/>
              </a:defRPr>
            </a:lvl1pPr>
          </a:lstStyle>
          <a:p>
            <a:pPr>
              <a:defRPr/>
            </a:pPr>
            <a:r>
              <a:rPr lang="en-US"/>
              <a:t>For more info: www.matthew28.co.za</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matthew28.co.za/"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oter Placeholder 4">
            <a:extLst>
              <a:ext uri="{FF2B5EF4-FFF2-40B4-BE49-F238E27FC236}">
                <a16:creationId xmlns:a16="http://schemas.microsoft.com/office/drawing/2014/main" id="{56EF52B8-AA6D-48D9-BEE7-9EC85C21545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900">
                <a:solidFill>
                  <a:schemeClr val="bg2"/>
                </a:solidFill>
                <a:latin typeface="Verdana" panose="020B0604030504040204" pitchFamily="34" charset="0"/>
              </a:rPr>
              <a:t>For more info: www.matthew28.co.za</a:t>
            </a:r>
          </a:p>
        </p:txBody>
      </p:sp>
      <p:sp>
        <p:nvSpPr>
          <p:cNvPr id="7171" name="Rectangle 2">
            <a:extLst>
              <a:ext uri="{FF2B5EF4-FFF2-40B4-BE49-F238E27FC236}">
                <a16:creationId xmlns:a16="http://schemas.microsoft.com/office/drawing/2014/main" id="{B23F3558-97EE-4DF9-A45B-DB8747E163BF}"/>
              </a:ext>
            </a:extLst>
          </p:cNvPr>
          <p:cNvSpPr>
            <a:spLocks noGrp="1" noChangeArrowheads="1"/>
          </p:cNvSpPr>
          <p:nvPr>
            <p:ph type="title"/>
          </p:nvPr>
        </p:nvSpPr>
        <p:spPr>
          <a:xfrm>
            <a:off x="457200" y="274638"/>
            <a:ext cx="8229600" cy="633412"/>
          </a:xfrm>
        </p:spPr>
        <p:txBody>
          <a:bodyPr/>
          <a:lstStyle/>
          <a:p>
            <a:pPr eaLnBrk="1" hangingPunct="1"/>
            <a:r>
              <a:rPr lang="en-US" altLang="en-US" sz="2400" b="1">
                <a:solidFill>
                  <a:schemeClr val="accent2"/>
                </a:solidFill>
              </a:rPr>
              <a:t>Can I personally know God?</a:t>
            </a:r>
            <a:endParaRPr lang="en-GB" altLang="en-US" sz="2400" b="1">
              <a:solidFill>
                <a:schemeClr val="accent2"/>
              </a:solidFill>
            </a:endParaRPr>
          </a:p>
        </p:txBody>
      </p:sp>
      <p:sp>
        <p:nvSpPr>
          <p:cNvPr id="46083" name="Rectangle 3">
            <a:extLst>
              <a:ext uri="{FF2B5EF4-FFF2-40B4-BE49-F238E27FC236}">
                <a16:creationId xmlns:a16="http://schemas.microsoft.com/office/drawing/2014/main" id="{D31AAC4B-BDF1-4D8B-8032-2E26C1090255}"/>
              </a:ext>
            </a:extLst>
          </p:cNvPr>
          <p:cNvSpPr>
            <a:spLocks noGrp="1" noChangeArrowheads="1"/>
          </p:cNvSpPr>
          <p:nvPr>
            <p:ph type="body" idx="1"/>
          </p:nvPr>
        </p:nvSpPr>
        <p:spPr>
          <a:xfrm>
            <a:off x="250825" y="981075"/>
            <a:ext cx="8496300" cy="4824413"/>
          </a:xfrm>
        </p:spPr>
        <p:txBody>
          <a:bodyPr/>
          <a:lstStyle/>
          <a:p>
            <a:pPr algn="just" eaLnBrk="1" hangingPunct="1">
              <a:defRPr/>
            </a:pPr>
            <a:r>
              <a:rPr lang="en-US" altLang="en-US" sz="1400" dirty="0"/>
              <a:t>Yes, you can. If you know His Name, you can know Him. If you seek Him, He will reveal Himself to you. If you accept Him in your heart, He will accept you into His eternal presence.</a:t>
            </a:r>
          </a:p>
          <a:p>
            <a:pPr lvl="1" algn="just" eaLnBrk="1" hangingPunct="1">
              <a:defRPr/>
            </a:pPr>
            <a:r>
              <a:rPr lang="en-US" altLang="en-US" sz="1100" dirty="0"/>
              <a:t>Jeremiah 29:13: “And you will seek Me and find Me, when you search for Me with your heart” </a:t>
            </a:r>
          </a:p>
          <a:p>
            <a:pPr lvl="1" algn="just" eaLnBrk="1" hangingPunct="1">
              <a:defRPr/>
            </a:pPr>
            <a:r>
              <a:rPr lang="en-US" altLang="en-US" sz="1100" dirty="0"/>
              <a:t>Matthew 7:8: “For everyone who asks receives, and he who seeks finds, and to him who knocks it will be opened”</a:t>
            </a:r>
          </a:p>
          <a:p>
            <a:pPr lvl="1" algn="just" eaLnBrk="1" hangingPunct="1">
              <a:defRPr/>
            </a:pPr>
            <a:r>
              <a:rPr lang="en-US" altLang="en-US" sz="1100" dirty="0"/>
              <a:t>Revelation 3:20: “Behold, I stand at the door and knock. If anyone hears My voice and opens the door, I will come in to him and dine with him, and he with Me”</a:t>
            </a:r>
          </a:p>
          <a:p>
            <a:pPr marL="457200" lvl="1" indent="0" eaLnBrk="1" hangingPunct="1">
              <a:buFontTx/>
              <a:buNone/>
              <a:defRPr/>
            </a:pPr>
            <a:endParaRPr lang="en-US" altLang="en-US" sz="900" dirty="0"/>
          </a:p>
          <a:p>
            <a:pPr algn="just" eaLnBrk="1" hangingPunct="1">
              <a:defRPr/>
            </a:pPr>
            <a:r>
              <a:rPr lang="en-US" altLang="en-US" sz="1400" dirty="0"/>
              <a:t>God gave His Name to us about 3300 years ago: Exodus 3:14-15: </a:t>
            </a:r>
            <a:r>
              <a:rPr lang="en-US" altLang="en-US" sz="1400" i="1" dirty="0"/>
              <a:t>“</a:t>
            </a:r>
            <a:r>
              <a:rPr lang="en-US" altLang="en-US" sz="1400" i="1" baseline="30000" dirty="0"/>
              <a:t>14</a:t>
            </a:r>
            <a:r>
              <a:rPr lang="en-US" altLang="en-US" sz="1400" i="1" dirty="0"/>
              <a:t>And God said to Moses, ‘I AM WHO I AM.’ And He said, ‘Thus you shall say to the children of Israel, ‘I AM has sent me to you.’’ </a:t>
            </a:r>
            <a:r>
              <a:rPr lang="en-US" altLang="en-US" sz="1400" i="1" baseline="30000" dirty="0"/>
              <a:t>15</a:t>
            </a:r>
            <a:r>
              <a:rPr lang="en-US" altLang="en-US" sz="1400" i="1" dirty="0"/>
              <a:t>Moreover God said to Moses. ‘Thus you shall say to the children of Israel: ‘The </a:t>
            </a:r>
            <a:r>
              <a:rPr lang="en-US" altLang="en-US" sz="1400" b="1" i="1" u="sng" dirty="0">
                <a:solidFill>
                  <a:schemeClr val="accent2"/>
                </a:solidFill>
              </a:rPr>
              <a:t>Lord</a:t>
            </a:r>
            <a:r>
              <a:rPr lang="en-US" altLang="en-US" sz="1400" i="1" dirty="0"/>
              <a:t> God of your fathers, the God of Abraham, the God of Isaac, and the God of Jacob, has sent me to you. This is My name for ever, and this is My memorial to all generations.’”</a:t>
            </a:r>
          </a:p>
          <a:p>
            <a:pPr algn="just" eaLnBrk="1" hangingPunct="1">
              <a:defRPr/>
            </a:pPr>
            <a:endParaRPr lang="en-US" altLang="en-US" sz="900" i="1" dirty="0"/>
          </a:p>
          <a:p>
            <a:pPr algn="just" eaLnBrk="1" hangingPunct="1">
              <a:defRPr/>
            </a:pPr>
            <a:r>
              <a:rPr lang="en-US" altLang="en-US" sz="1400" dirty="0"/>
              <a:t>God clearly identified Himself to us to know Him and He appeared to us many times. We got to know His Face. Numbers 12:5-7: </a:t>
            </a:r>
            <a:r>
              <a:rPr lang="en-US" altLang="en-US" sz="1400" i="1" dirty="0"/>
              <a:t>“</a:t>
            </a:r>
            <a:r>
              <a:rPr lang="en-US" altLang="en-US" sz="1400" i="1" baseline="30000" dirty="0"/>
              <a:t>5</a:t>
            </a:r>
            <a:r>
              <a:rPr lang="en-US" altLang="en-US" sz="1400" i="1" dirty="0"/>
              <a:t>Then the Lord came down in the pillar of cloud and stood in the door of the tabernacle..........</a:t>
            </a:r>
            <a:r>
              <a:rPr lang="en-US" altLang="en-US" sz="1400" i="1" baseline="30000" dirty="0"/>
              <a:t>7</a:t>
            </a:r>
            <a:r>
              <a:rPr lang="en-US" altLang="en-US" sz="1400" i="1" dirty="0"/>
              <a:t>My servant Moses; He is faithful in all My house. I speak with him face to face, Even plainly, and not in dark sayings; And he sees the form of the Lord.....”</a:t>
            </a:r>
          </a:p>
          <a:p>
            <a:pPr algn="just" eaLnBrk="1" hangingPunct="1">
              <a:defRPr/>
            </a:pPr>
            <a:endParaRPr lang="en-US" altLang="en-US" sz="900" i="1" dirty="0"/>
          </a:p>
          <a:p>
            <a:pPr algn="just" eaLnBrk="1" hangingPunct="1">
              <a:defRPr/>
            </a:pPr>
            <a:r>
              <a:rPr lang="en-US" altLang="en-US" sz="1400" dirty="0"/>
              <a:t>God was no secret to our ancestors. He appeared to them many times. Think about the Angel of the Lord mentioned in many places in the Old Testament of the Bible.</a:t>
            </a:r>
          </a:p>
          <a:p>
            <a:pPr algn="just" eaLnBrk="1" hangingPunct="1">
              <a:defRPr/>
            </a:pPr>
            <a:endParaRPr lang="en-GB" altLang="en-US" sz="1400" dirty="0"/>
          </a:p>
        </p:txBody>
      </p:sp>
      <p:sp>
        <p:nvSpPr>
          <p:cNvPr id="5" name="Rounded Rectangle 4">
            <a:extLst>
              <a:ext uri="{FF2B5EF4-FFF2-40B4-BE49-F238E27FC236}">
                <a16:creationId xmlns:a16="http://schemas.microsoft.com/office/drawing/2014/main" id="{8A33D14A-0EFC-4A6A-A6B4-144F11AA63DA}"/>
              </a:ext>
            </a:extLst>
          </p:cNvPr>
          <p:cNvSpPr/>
          <p:nvPr/>
        </p:nvSpPr>
        <p:spPr>
          <a:xfrm>
            <a:off x="755576" y="5805488"/>
            <a:ext cx="7200900" cy="503238"/>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lnSpc>
                <a:spcPct val="90000"/>
              </a:lnSpc>
              <a:defRPr/>
            </a:pPr>
            <a:r>
              <a:rPr lang="en-US" altLang="en-US" sz="1400" dirty="0"/>
              <a:t>God reveals Himself through His Word. Read the Bible and ask the Lord to reveal Himself to you</a:t>
            </a:r>
            <a:endParaRPr lang="en-GB"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Effect transition="in" filter="fade">
                                      <p:cBhvr>
                                        <p:cTn id="7" dur="2000"/>
                                        <p:tgtEl>
                                          <p:spTgt spid="4608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6083">
                                            <p:txEl>
                                              <p:pRg st="1" end="1"/>
                                            </p:txEl>
                                          </p:spTgt>
                                        </p:tgtEl>
                                        <p:attrNameLst>
                                          <p:attrName>style.visibility</p:attrName>
                                        </p:attrNameLst>
                                      </p:cBhvr>
                                      <p:to>
                                        <p:strVal val="visible"/>
                                      </p:to>
                                    </p:set>
                                    <p:animEffect transition="in" filter="fade">
                                      <p:cBhvr>
                                        <p:cTn id="10" dur="2000"/>
                                        <p:tgtEl>
                                          <p:spTgt spid="4608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6083">
                                            <p:txEl>
                                              <p:pRg st="2" end="2"/>
                                            </p:txEl>
                                          </p:spTgt>
                                        </p:tgtEl>
                                        <p:attrNameLst>
                                          <p:attrName>style.visibility</p:attrName>
                                        </p:attrNameLst>
                                      </p:cBhvr>
                                      <p:to>
                                        <p:strVal val="visible"/>
                                      </p:to>
                                    </p:set>
                                    <p:animEffect transition="in" filter="fade">
                                      <p:cBhvr>
                                        <p:cTn id="13" dur="2000"/>
                                        <p:tgtEl>
                                          <p:spTgt spid="4608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6083">
                                            <p:txEl>
                                              <p:pRg st="3" end="3"/>
                                            </p:txEl>
                                          </p:spTgt>
                                        </p:tgtEl>
                                        <p:attrNameLst>
                                          <p:attrName>style.visibility</p:attrName>
                                        </p:attrNameLst>
                                      </p:cBhvr>
                                      <p:to>
                                        <p:strVal val="visible"/>
                                      </p:to>
                                    </p:set>
                                    <p:animEffect transition="in" filter="fade">
                                      <p:cBhvr>
                                        <p:cTn id="16" dur="2000"/>
                                        <p:tgtEl>
                                          <p:spTgt spid="46083">
                                            <p:txEl>
                                              <p:pRg st="3" end="3"/>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6083">
                                            <p:txEl>
                                              <p:pRg st="5" end="5"/>
                                            </p:txEl>
                                          </p:spTgt>
                                        </p:tgtEl>
                                        <p:attrNameLst>
                                          <p:attrName>style.visibility</p:attrName>
                                        </p:attrNameLst>
                                      </p:cBhvr>
                                      <p:to>
                                        <p:strVal val="visible"/>
                                      </p:to>
                                    </p:set>
                                    <p:animEffect transition="in" filter="fade">
                                      <p:cBhvr>
                                        <p:cTn id="21" dur="2000"/>
                                        <p:tgtEl>
                                          <p:spTgt spid="46083">
                                            <p:txEl>
                                              <p:pRg st="5" end="5"/>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6083">
                                            <p:txEl>
                                              <p:pRg st="7" end="7"/>
                                            </p:txEl>
                                          </p:spTgt>
                                        </p:tgtEl>
                                        <p:attrNameLst>
                                          <p:attrName>style.visibility</p:attrName>
                                        </p:attrNameLst>
                                      </p:cBhvr>
                                      <p:to>
                                        <p:strVal val="visible"/>
                                      </p:to>
                                    </p:set>
                                    <p:animEffect transition="in" filter="fade">
                                      <p:cBhvr>
                                        <p:cTn id="26" dur="2000"/>
                                        <p:tgtEl>
                                          <p:spTgt spid="46083">
                                            <p:txEl>
                                              <p:pRg st="7" end="7"/>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6083">
                                            <p:txEl>
                                              <p:pRg st="9" end="9"/>
                                            </p:txEl>
                                          </p:spTgt>
                                        </p:tgtEl>
                                        <p:attrNameLst>
                                          <p:attrName>style.visibility</p:attrName>
                                        </p:attrNameLst>
                                      </p:cBhvr>
                                      <p:to>
                                        <p:strVal val="visible"/>
                                      </p:to>
                                    </p:set>
                                    <p:animEffect transition="in" filter="fade">
                                      <p:cBhvr>
                                        <p:cTn id="31" dur="2000"/>
                                        <p:tgtEl>
                                          <p:spTgt spid="4608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4">
            <a:extLst>
              <a:ext uri="{FF2B5EF4-FFF2-40B4-BE49-F238E27FC236}">
                <a16:creationId xmlns:a16="http://schemas.microsoft.com/office/drawing/2014/main" id="{34E55A34-986A-416C-9FC1-359D031B3070}"/>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900">
                <a:solidFill>
                  <a:schemeClr val="bg2"/>
                </a:solidFill>
                <a:latin typeface="Verdana" panose="020B0604030504040204" pitchFamily="34" charset="0"/>
              </a:rPr>
              <a:t>For more info: www.matthew28.co.za</a:t>
            </a:r>
          </a:p>
        </p:txBody>
      </p:sp>
      <p:sp>
        <p:nvSpPr>
          <p:cNvPr id="8195" name="Rectangle 2">
            <a:extLst>
              <a:ext uri="{FF2B5EF4-FFF2-40B4-BE49-F238E27FC236}">
                <a16:creationId xmlns:a16="http://schemas.microsoft.com/office/drawing/2014/main" id="{456319AD-2E3E-4777-B3A1-DB9934718C85}"/>
              </a:ext>
            </a:extLst>
          </p:cNvPr>
          <p:cNvSpPr>
            <a:spLocks noGrp="1" noChangeArrowheads="1"/>
          </p:cNvSpPr>
          <p:nvPr>
            <p:ph type="title"/>
          </p:nvPr>
        </p:nvSpPr>
        <p:spPr>
          <a:xfrm>
            <a:off x="457200" y="44450"/>
            <a:ext cx="8229600" cy="490538"/>
          </a:xfrm>
        </p:spPr>
        <p:txBody>
          <a:bodyPr/>
          <a:lstStyle/>
          <a:p>
            <a:pPr eaLnBrk="1" hangingPunct="1"/>
            <a:r>
              <a:rPr lang="en-US" altLang="en-US" sz="2400" b="1">
                <a:solidFill>
                  <a:schemeClr val="accent2"/>
                </a:solidFill>
              </a:rPr>
              <a:t>Who is the Angel of the Lord?</a:t>
            </a:r>
            <a:endParaRPr lang="en-GB" altLang="en-US" sz="2400" b="1">
              <a:solidFill>
                <a:schemeClr val="accent2"/>
              </a:solidFill>
            </a:endParaRPr>
          </a:p>
        </p:txBody>
      </p:sp>
      <p:sp>
        <p:nvSpPr>
          <p:cNvPr id="47107" name="Rectangle 3">
            <a:extLst>
              <a:ext uri="{FF2B5EF4-FFF2-40B4-BE49-F238E27FC236}">
                <a16:creationId xmlns:a16="http://schemas.microsoft.com/office/drawing/2014/main" id="{F4D9E9DD-F4BE-429B-ADCC-0481BEB7C6B2}"/>
              </a:ext>
            </a:extLst>
          </p:cNvPr>
          <p:cNvSpPr>
            <a:spLocks noGrp="1" noChangeArrowheads="1"/>
          </p:cNvSpPr>
          <p:nvPr>
            <p:ph type="body" idx="1"/>
          </p:nvPr>
        </p:nvSpPr>
        <p:spPr>
          <a:xfrm>
            <a:off x="287338" y="476250"/>
            <a:ext cx="8569325" cy="5467350"/>
          </a:xfrm>
        </p:spPr>
        <p:txBody>
          <a:bodyPr/>
          <a:lstStyle/>
          <a:p>
            <a:pPr algn="just" eaLnBrk="1" hangingPunct="1">
              <a:defRPr/>
            </a:pPr>
            <a:r>
              <a:rPr lang="en-US" altLang="en-US" sz="1200" dirty="0"/>
              <a:t>Genesis 22:9-12: </a:t>
            </a:r>
            <a:r>
              <a:rPr lang="en-US" altLang="en-US" sz="1200" i="1" dirty="0"/>
              <a:t>“</a:t>
            </a:r>
            <a:r>
              <a:rPr lang="en-US" altLang="en-US" sz="1200" i="1" baseline="30000" dirty="0"/>
              <a:t>9</a:t>
            </a:r>
            <a:r>
              <a:rPr lang="en-US" altLang="en-US" sz="1200" i="1" dirty="0"/>
              <a:t>Then they came to the place of which God had told him. And Abraham built an altar there and placed the wood in order; and he bound Isaac his son and laid him on the altar, upon the wood. </a:t>
            </a:r>
            <a:r>
              <a:rPr lang="en-US" altLang="en-US" sz="1200" i="1" baseline="30000" dirty="0"/>
              <a:t>10</a:t>
            </a:r>
            <a:r>
              <a:rPr lang="en-US" altLang="en-US" sz="1200" i="1" dirty="0"/>
              <a:t>And Abraham stretched out his hand and took the knife to slay his son. </a:t>
            </a:r>
            <a:r>
              <a:rPr lang="en-US" altLang="en-US" sz="1200" i="1" baseline="30000" dirty="0"/>
              <a:t>11</a:t>
            </a:r>
            <a:r>
              <a:rPr lang="en-US" altLang="en-US" sz="1200" i="1" dirty="0"/>
              <a:t>But the </a:t>
            </a:r>
            <a:r>
              <a:rPr lang="en-US" altLang="en-US" sz="1200" b="1" i="1" u="sng" dirty="0">
                <a:solidFill>
                  <a:schemeClr val="accent2"/>
                </a:solidFill>
              </a:rPr>
              <a:t>Angel of the Lord</a:t>
            </a:r>
            <a:r>
              <a:rPr lang="en-US" altLang="en-US" sz="1200" i="1" dirty="0"/>
              <a:t> called to him from heaven and said, ‘Abraham Abraham!’ So he said, ‘Here I am.’ </a:t>
            </a:r>
            <a:r>
              <a:rPr lang="en-US" altLang="en-US" sz="1200" i="1" baseline="30000" dirty="0"/>
              <a:t>12</a:t>
            </a:r>
            <a:r>
              <a:rPr lang="en-US" altLang="en-US" sz="1200" i="1" dirty="0"/>
              <a:t>And He said, ‘Do not lay your hand on the lad, or do anything to him; for now I know that you fear God, since you have not withheld your son, your only son, from Me.’”</a:t>
            </a:r>
          </a:p>
          <a:p>
            <a:pPr algn="just" eaLnBrk="1" hangingPunct="1">
              <a:defRPr/>
            </a:pPr>
            <a:endParaRPr lang="en-US" altLang="en-US" sz="900" dirty="0"/>
          </a:p>
          <a:p>
            <a:pPr algn="just" eaLnBrk="1" hangingPunct="1">
              <a:defRPr/>
            </a:pPr>
            <a:r>
              <a:rPr lang="en-US" altLang="en-US" sz="1200" dirty="0"/>
              <a:t>Exodus 14:19: </a:t>
            </a:r>
            <a:r>
              <a:rPr lang="en-US" altLang="en-US" sz="1200" i="1" dirty="0"/>
              <a:t>“And the </a:t>
            </a:r>
            <a:r>
              <a:rPr lang="en-US" altLang="en-US" sz="1200" b="1" i="1" u="sng" dirty="0">
                <a:solidFill>
                  <a:schemeClr val="accent2"/>
                </a:solidFill>
              </a:rPr>
              <a:t>Angel of God</a:t>
            </a:r>
            <a:r>
              <a:rPr lang="en-US" altLang="en-US" sz="1200" i="1" dirty="0"/>
              <a:t>, who went before the camp of Israel, moved and went behind them, and the pillar of cloud went from before them and stood behind them.”</a:t>
            </a:r>
          </a:p>
          <a:p>
            <a:pPr marL="0" indent="0" eaLnBrk="1" hangingPunct="1">
              <a:buFontTx/>
              <a:buNone/>
              <a:defRPr/>
            </a:pPr>
            <a:endParaRPr lang="en-US" altLang="en-US" sz="900" i="1" dirty="0"/>
          </a:p>
          <a:p>
            <a:pPr algn="just" eaLnBrk="1" hangingPunct="1">
              <a:defRPr/>
            </a:pPr>
            <a:r>
              <a:rPr lang="en-US" altLang="en-US" sz="1200" dirty="0"/>
              <a:t>Many places in the Old Testament (before Christ) of the Bible, we read about the Angel of the Lord. Above are only two examples.</a:t>
            </a:r>
          </a:p>
          <a:p>
            <a:pPr eaLnBrk="1" hangingPunct="1">
              <a:defRPr/>
            </a:pPr>
            <a:endParaRPr lang="en-US" altLang="en-US" sz="900" dirty="0"/>
          </a:p>
          <a:p>
            <a:pPr marL="0" indent="0" algn="just" eaLnBrk="1" hangingPunct="1">
              <a:buFontTx/>
              <a:buNone/>
              <a:defRPr/>
            </a:pPr>
            <a:r>
              <a:rPr lang="en-US" altLang="en-US" sz="1200" dirty="0"/>
              <a:t>From this we can understand that the </a:t>
            </a:r>
            <a:r>
              <a:rPr lang="en-US" altLang="en-US" sz="1200" i="1" dirty="0"/>
              <a:t>Angel of the Lord </a:t>
            </a:r>
            <a:r>
              <a:rPr lang="en-US" altLang="en-US" sz="1200" dirty="0"/>
              <a:t>is the Person of God that engaged with man in such a way that we can identify with Him. In other words, the Supernatural God engaged with natural man in natural form.</a:t>
            </a:r>
          </a:p>
          <a:p>
            <a:pPr marL="0" indent="0" algn="just" eaLnBrk="1" hangingPunct="1">
              <a:buFontTx/>
              <a:buNone/>
              <a:defRPr/>
            </a:pPr>
            <a:endParaRPr lang="en-US" altLang="en-US" sz="900" dirty="0"/>
          </a:p>
          <a:p>
            <a:pPr algn="just" eaLnBrk="1" hangingPunct="1">
              <a:defRPr/>
            </a:pPr>
            <a:r>
              <a:rPr lang="en-US" altLang="en-US" sz="1200" dirty="0"/>
              <a:t>The Angel of the Lord also revealed Himself through prophets. Good examples we can read in Isaiah 63:8-9: </a:t>
            </a:r>
            <a:r>
              <a:rPr lang="en-US" altLang="en-US" sz="1200" i="1" dirty="0"/>
              <a:t>“</a:t>
            </a:r>
            <a:r>
              <a:rPr lang="en-US" altLang="en-US" sz="1200" i="1" baseline="30000" dirty="0"/>
              <a:t>8</a:t>
            </a:r>
            <a:r>
              <a:rPr lang="en-US" altLang="en-US" sz="1200" i="1" dirty="0"/>
              <a:t>For He said: ‘Surely they are My people, Children who will not lie.’ So He became their Saviour. </a:t>
            </a:r>
            <a:r>
              <a:rPr lang="en-US" altLang="en-US" sz="1200" i="1" baseline="30000" dirty="0"/>
              <a:t>9</a:t>
            </a:r>
            <a:r>
              <a:rPr lang="en-US" altLang="en-US" sz="1200" i="1" dirty="0"/>
              <a:t>In all their affliction He was afflicted, And the </a:t>
            </a:r>
            <a:r>
              <a:rPr lang="en-US" altLang="en-US" sz="1200" b="1" i="1" u="sng" dirty="0">
                <a:solidFill>
                  <a:schemeClr val="accent2"/>
                </a:solidFill>
              </a:rPr>
              <a:t>Angel of His Presence</a:t>
            </a:r>
            <a:r>
              <a:rPr lang="en-US" altLang="en-US" sz="1200" i="1" dirty="0"/>
              <a:t> saved them; In His love and in His pity He redeemed them; And He bore them and carried them. All the days of old.”</a:t>
            </a:r>
          </a:p>
          <a:p>
            <a:pPr eaLnBrk="1" hangingPunct="1">
              <a:defRPr/>
            </a:pPr>
            <a:endParaRPr lang="en-US" altLang="en-US" sz="900" i="1" dirty="0"/>
          </a:p>
          <a:p>
            <a:pPr algn="just" eaLnBrk="1" hangingPunct="1">
              <a:defRPr/>
            </a:pPr>
            <a:r>
              <a:rPr lang="en-US" altLang="en-US" sz="1200" dirty="0"/>
              <a:t>Malachi 3:1-2: </a:t>
            </a:r>
            <a:r>
              <a:rPr lang="en-US" altLang="en-US" sz="1200" i="1" dirty="0"/>
              <a:t>“</a:t>
            </a:r>
            <a:r>
              <a:rPr lang="en-US" altLang="en-US" sz="1200" i="1" baseline="30000" dirty="0"/>
              <a:t>1</a:t>
            </a:r>
            <a:r>
              <a:rPr lang="en-US" altLang="en-US" sz="1200" i="1" dirty="0"/>
              <a:t>Behold, I send My messenger, and he will prepare the way before Me. And the Lord, whom you seek, Will suddenly come to His temple, Even the </a:t>
            </a:r>
            <a:r>
              <a:rPr lang="en-US" altLang="en-US" sz="1200" b="1" i="1" u="sng" dirty="0">
                <a:solidFill>
                  <a:schemeClr val="accent2"/>
                </a:solidFill>
              </a:rPr>
              <a:t>Messenger of the covenant</a:t>
            </a:r>
            <a:r>
              <a:rPr lang="en-US" altLang="en-US" sz="1200" i="1" dirty="0"/>
              <a:t>, in whom you delight. Behold He is coming, Says the Lord of hosts. </a:t>
            </a:r>
            <a:r>
              <a:rPr lang="en-US" altLang="en-US" sz="1200" i="1" baseline="30000" dirty="0"/>
              <a:t>2</a:t>
            </a:r>
            <a:r>
              <a:rPr lang="en-US" altLang="en-US" sz="1200" i="1" dirty="0"/>
              <a:t>But who can endure the day of His coming? And who can stand when He appears? For He is like a refiner’s fire. And like the launderer’s soap.”</a:t>
            </a:r>
          </a:p>
          <a:p>
            <a:pPr eaLnBrk="1" hangingPunct="1">
              <a:defRPr/>
            </a:pPr>
            <a:endParaRPr lang="en-US" altLang="en-US" sz="900" i="1" dirty="0"/>
          </a:p>
          <a:p>
            <a:pPr algn="just" eaLnBrk="1" hangingPunct="1">
              <a:defRPr/>
            </a:pPr>
            <a:r>
              <a:rPr lang="en-US" altLang="en-US" sz="1200" dirty="0"/>
              <a:t>All of above were written by more than one prophet more than 550 years before Christ. God made a covenant with Abraham (Genesis 15) that He will be their God, and through them all nations will be saved. In above prophecy we can see that the Messenger (Angel) of the covenant was expected. Through Him all nations can know God.</a:t>
            </a:r>
            <a:endParaRPr lang="en-GB" altLang="en-US" sz="1200" dirty="0"/>
          </a:p>
        </p:txBody>
      </p:sp>
      <p:sp>
        <p:nvSpPr>
          <p:cNvPr id="5" name="Rounded Rectangle 4">
            <a:extLst>
              <a:ext uri="{FF2B5EF4-FFF2-40B4-BE49-F238E27FC236}">
                <a16:creationId xmlns:a16="http://schemas.microsoft.com/office/drawing/2014/main" id="{932A23B3-2C25-42B6-B20B-D58759EA40C8}"/>
              </a:ext>
            </a:extLst>
          </p:cNvPr>
          <p:cNvSpPr/>
          <p:nvPr/>
        </p:nvSpPr>
        <p:spPr>
          <a:xfrm>
            <a:off x="250825" y="5943600"/>
            <a:ext cx="7200900" cy="503238"/>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90000"/>
              </a:lnSpc>
              <a:defRPr/>
            </a:pPr>
            <a:r>
              <a:rPr lang="en-US" altLang="en-US" sz="1400" dirty="0"/>
              <a:t>The Angel of the Lord is nobody else than the Messiah, Jesus Christ</a:t>
            </a:r>
            <a:endParaRPr lang="en-GB"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animEffect transition="in" filter="fade">
                                      <p:cBhvr>
                                        <p:cTn id="7" dur="2000"/>
                                        <p:tgtEl>
                                          <p:spTgt spid="4710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7107">
                                            <p:txEl>
                                              <p:pRg st="2" end="2"/>
                                            </p:txEl>
                                          </p:spTgt>
                                        </p:tgtEl>
                                        <p:attrNameLst>
                                          <p:attrName>style.visibility</p:attrName>
                                        </p:attrNameLst>
                                      </p:cBhvr>
                                      <p:to>
                                        <p:strVal val="visible"/>
                                      </p:to>
                                    </p:set>
                                    <p:animEffect transition="in" filter="fade">
                                      <p:cBhvr>
                                        <p:cTn id="12" dur="2000"/>
                                        <p:tgtEl>
                                          <p:spTgt spid="47107">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7107">
                                            <p:txEl>
                                              <p:pRg st="4" end="4"/>
                                            </p:txEl>
                                          </p:spTgt>
                                        </p:tgtEl>
                                        <p:attrNameLst>
                                          <p:attrName>style.visibility</p:attrName>
                                        </p:attrNameLst>
                                      </p:cBhvr>
                                      <p:to>
                                        <p:strVal val="visible"/>
                                      </p:to>
                                    </p:set>
                                    <p:animEffect transition="in" filter="fade">
                                      <p:cBhvr>
                                        <p:cTn id="17" dur="2000"/>
                                        <p:tgtEl>
                                          <p:spTgt spid="47107">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7107">
                                            <p:txEl>
                                              <p:pRg st="6" end="6"/>
                                            </p:txEl>
                                          </p:spTgt>
                                        </p:tgtEl>
                                        <p:attrNameLst>
                                          <p:attrName>style.visibility</p:attrName>
                                        </p:attrNameLst>
                                      </p:cBhvr>
                                      <p:to>
                                        <p:strVal val="visible"/>
                                      </p:to>
                                    </p:set>
                                    <p:animEffect transition="in" filter="fade">
                                      <p:cBhvr>
                                        <p:cTn id="22" dur="2000"/>
                                        <p:tgtEl>
                                          <p:spTgt spid="47107">
                                            <p:txEl>
                                              <p:pRg st="6" end="6"/>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7107">
                                            <p:txEl>
                                              <p:pRg st="8" end="8"/>
                                            </p:txEl>
                                          </p:spTgt>
                                        </p:tgtEl>
                                        <p:attrNameLst>
                                          <p:attrName>style.visibility</p:attrName>
                                        </p:attrNameLst>
                                      </p:cBhvr>
                                      <p:to>
                                        <p:strVal val="visible"/>
                                      </p:to>
                                    </p:set>
                                    <p:animEffect transition="in" filter="fade">
                                      <p:cBhvr>
                                        <p:cTn id="27" dur="2000"/>
                                        <p:tgtEl>
                                          <p:spTgt spid="47107">
                                            <p:txEl>
                                              <p:pRg st="8" end="8"/>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7107">
                                            <p:txEl>
                                              <p:pRg st="10" end="10"/>
                                            </p:txEl>
                                          </p:spTgt>
                                        </p:tgtEl>
                                        <p:attrNameLst>
                                          <p:attrName>style.visibility</p:attrName>
                                        </p:attrNameLst>
                                      </p:cBhvr>
                                      <p:to>
                                        <p:strVal val="visible"/>
                                      </p:to>
                                    </p:set>
                                    <p:animEffect transition="in" filter="fade">
                                      <p:cBhvr>
                                        <p:cTn id="32" dur="2000"/>
                                        <p:tgtEl>
                                          <p:spTgt spid="47107">
                                            <p:txEl>
                                              <p:pRg st="10" end="10"/>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7107">
                                            <p:txEl>
                                              <p:pRg st="12" end="12"/>
                                            </p:txEl>
                                          </p:spTgt>
                                        </p:tgtEl>
                                        <p:attrNameLst>
                                          <p:attrName>style.visibility</p:attrName>
                                        </p:attrNameLst>
                                      </p:cBhvr>
                                      <p:to>
                                        <p:strVal val="visible"/>
                                      </p:to>
                                    </p:set>
                                    <p:animEffect transition="in" filter="fade">
                                      <p:cBhvr>
                                        <p:cTn id="37" dur="2000"/>
                                        <p:tgtEl>
                                          <p:spTgt spid="47107">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4">
            <a:extLst>
              <a:ext uri="{FF2B5EF4-FFF2-40B4-BE49-F238E27FC236}">
                <a16:creationId xmlns:a16="http://schemas.microsoft.com/office/drawing/2014/main" id="{52AC6EB8-DA36-43C2-AE73-9D8235544A3E}"/>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900">
                <a:solidFill>
                  <a:schemeClr val="bg2"/>
                </a:solidFill>
                <a:latin typeface="Verdana" panose="020B0604030504040204" pitchFamily="34" charset="0"/>
              </a:rPr>
              <a:t>For more info: www.matthew28.co.za</a:t>
            </a:r>
          </a:p>
        </p:txBody>
      </p:sp>
      <p:sp>
        <p:nvSpPr>
          <p:cNvPr id="9219" name="Rectangle 2">
            <a:extLst>
              <a:ext uri="{FF2B5EF4-FFF2-40B4-BE49-F238E27FC236}">
                <a16:creationId xmlns:a16="http://schemas.microsoft.com/office/drawing/2014/main" id="{8E566CAA-A6F0-4C1D-A142-5887B546F0BC}"/>
              </a:ext>
            </a:extLst>
          </p:cNvPr>
          <p:cNvSpPr>
            <a:spLocks noGrp="1" noChangeArrowheads="1"/>
          </p:cNvSpPr>
          <p:nvPr>
            <p:ph type="title"/>
          </p:nvPr>
        </p:nvSpPr>
        <p:spPr>
          <a:xfrm>
            <a:off x="250825" y="115888"/>
            <a:ext cx="8642350" cy="865187"/>
          </a:xfrm>
        </p:spPr>
        <p:txBody>
          <a:bodyPr/>
          <a:lstStyle/>
          <a:p>
            <a:pPr algn="just" eaLnBrk="1" hangingPunct="1"/>
            <a:r>
              <a:rPr lang="en-ZA" altLang="en-US" sz="2400">
                <a:solidFill>
                  <a:schemeClr val="accent2"/>
                </a:solidFill>
              </a:rPr>
              <a:t>Prophecies</a:t>
            </a:r>
            <a:br>
              <a:rPr lang="en-ZA" altLang="en-US" sz="2400">
                <a:solidFill>
                  <a:schemeClr val="accent2"/>
                </a:solidFill>
              </a:rPr>
            </a:br>
            <a:r>
              <a:rPr lang="en-ZA" altLang="en-US" sz="1200">
                <a:solidFill>
                  <a:schemeClr val="accent2"/>
                </a:solidFill>
              </a:rPr>
              <a:t>One of the many powerful truths to know that Jesus is the expected Anointed One (Messiah), is to realise the detailed prophecies fulfilled by Him. In fact, there have already been more than 360 Messianic prophecies identified that were fulfilled by Jesus. Here are only a few of them:</a:t>
            </a:r>
          </a:p>
        </p:txBody>
      </p:sp>
      <p:grpSp>
        <p:nvGrpSpPr>
          <p:cNvPr id="2" name="Group 21">
            <a:extLst>
              <a:ext uri="{FF2B5EF4-FFF2-40B4-BE49-F238E27FC236}">
                <a16:creationId xmlns:a16="http://schemas.microsoft.com/office/drawing/2014/main" id="{8D82D811-B9DA-4C56-86DE-06ACA5D6187A}"/>
              </a:ext>
            </a:extLst>
          </p:cNvPr>
          <p:cNvGrpSpPr>
            <a:grpSpLocks/>
          </p:cNvGrpSpPr>
          <p:nvPr/>
        </p:nvGrpSpPr>
        <p:grpSpPr bwMode="auto">
          <a:xfrm>
            <a:off x="179388" y="981075"/>
            <a:ext cx="8713787" cy="558800"/>
            <a:chOff x="113" y="618"/>
            <a:chExt cx="5489" cy="352"/>
          </a:xfrm>
        </p:grpSpPr>
        <p:grpSp>
          <p:nvGrpSpPr>
            <p:cNvPr id="9236" name="Group 13">
              <a:extLst>
                <a:ext uri="{FF2B5EF4-FFF2-40B4-BE49-F238E27FC236}">
                  <a16:creationId xmlns:a16="http://schemas.microsoft.com/office/drawing/2014/main" id="{D95B57D3-1F02-46B2-BD26-1D4989FECDAD}"/>
                </a:ext>
              </a:extLst>
            </p:cNvPr>
            <p:cNvGrpSpPr>
              <a:grpSpLocks/>
            </p:cNvGrpSpPr>
            <p:nvPr/>
          </p:nvGrpSpPr>
          <p:grpSpPr bwMode="auto">
            <a:xfrm>
              <a:off x="113" y="618"/>
              <a:ext cx="5489" cy="352"/>
              <a:chOff x="113" y="618"/>
              <a:chExt cx="5489" cy="352"/>
            </a:xfrm>
          </p:grpSpPr>
          <p:sp>
            <p:nvSpPr>
              <p:cNvPr id="9238" name="Rectangle 4">
                <a:extLst>
                  <a:ext uri="{FF2B5EF4-FFF2-40B4-BE49-F238E27FC236}">
                    <a16:creationId xmlns:a16="http://schemas.microsoft.com/office/drawing/2014/main" id="{77FE078E-44CF-4F47-91EC-847CEC1E148B}"/>
                  </a:ext>
                </a:extLst>
              </p:cNvPr>
              <p:cNvSpPr>
                <a:spLocks noChangeArrowheads="1"/>
              </p:cNvSpPr>
              <p:nvPr/>
            </p:nvSpPr>
            <p:spPr bwMode="auto">
              <a:xfrm>
                <a:off x="2381" y="618"/>
                <a:ext cx="3221" cy="352"/>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000" u="sng"/>
                  <a:t>The Lord speaking to Satan</a:t>
                </a:r>
              </a:p>
              <a:p>
                <a:pPr algn="just" eaLnBrk="1" hangingPunct="1">
                  <a:spcBef>
                    <a:spcPct val="0"/>
                  </a:spcBef>
                  <a:buFontTx/>
                  <a:buNone/>
                </a:pPr>
                <a:r>
                  <a:rPr lang="en-US" altLang="en-US" sz="1000"/>
                  <a:t>Genesis 3:15: </a:t>
                </a:r>
                <a:r>
                  <a:rPr lang="en-US" altLang="en-US" sz="1000" i="1"/>
                  <a:t>“And I will put enmity between you and the woman., and between your seed and her </a:t>
                </a:r>
                <a:r>
                  <a:rPr lang="en-US" altLang="en-US" sz="1000" i="1" u="sng"/>
                  <a:t>Seed; He shall bruise your head</a:t>
                </a:r>
                <a:r>
                  <a:rPr lang="en-US" altLang="en-US" sz="1000" i="1"/>
                  <a:t>, and your shall bruise his heel.”</a:t>
                </a:r>
                <a:endParaRPr lang="en-GB" altLang="en-US" sz="1000" i="1"/>
              </a:p>
            </p:txBody>
          </p:sp>
          <p:sp>
            <p:nvSpPr>
              <p:cNvPr id="9239" name="Text Box 8">
                <a:extLst>
                  <a:ext uri="{FF2B5EF4-FFF2-40B4-BE49-F238E27FC236}">
                    <a16:creationId xmlns:a16="http://schemas.microsoft.com/office/drawing/2014/main" id="{571F0888-DA2C-4A26-83BE-7A1172545EE2}"/>
                  </a:ext>
                </a:extLst>
              </p:cNvPr>
              <p:cNvSpPr txBox="1">
                <a:spLocks noChangeArrowheads="1"/>
              </p:cNvSpPr>
              <p:nvPr/>
            </p:nvSpPr>
            <p:spPr bwMode="auto">
              <a:xfrm>
                <a:off x="113" y="709"/>
                <a:ext cx="185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200" b="1">
                    <a:solidFill>
                      <a:srgbClr val="006600"/>
                    </a:solidFill>
                  </a:rPr>
                  <a:t>The Messiah will come and defeat Evil</a:t>
                </a:r>
                <a:endParaRPr lang="en-GB" altLang="en-US" sz="1200" b="1">
                  <a:solidFill>
                    <a:srgbClr val="006600"/>
                  </a:solidFill>
                </a:endParaRPr>
              </a:p>
            </p:txBody>
          </p:sp>
        </p:grpSp>
        <p:sp>
          <p:nvSpPr>
            <p:cNvPr id="9237" name="AutoShape 17">
              <a:extLst>
                <a:ext uri="{FF2B5EF4-FFF2-40B4-BE49-F238E27FC236}">
                  <a16:creationId xmlns:a16="http://schemas.microsoft.com/office/drawing/2014/main" id="{2C15376E-F817-4944-8FFE-919A74D9AF3F}"/>
                </a:ext>
              </a:extLst>
            </p:cNvPr>
            <p:cNvSpPr>
              <a:spLocks noChangeArrowheads="1"/>
            </p:cNvSpPr>
            <p:nvPr/>
          </p:nvSpPr>
          <p:spPr bwMode="auto">
            <a:xfrm>
              <a:off x="2109" y="754"/>
              <a:ext cx="182" cy="136"/>
            </a:xfrm>
            <a:prstGeom prst="rightArrow">
              <a:avLst>
                <a:gd name="adj1" fmla="val 50000"/>
                <a:gd name="adj2" fmla="val 33456"/>
              </a:avLst>
            </a:prstGeom>
            <a:solidFill>
              <a:srgbClr val="CC0000"/>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grpSp>
      <p:grpSp>
        <p:nvGrpSpPr>
          <p:cNvPr id="4" name="Group 22">
            <a:extLst>
              <a:ext uri="{FF2B5EF4-FFF2-40B4-BE49-F238E27FC236}">
                <a16:creationId xmlns:a16="http://schemas.microsoft.com/office/drawing/2014/main" id="{93032CE0-98A5-419D-8371-82633D3DED5C}"/>
              </a:ext>
            </a:extLst>
          </p:cNvPr>
          <p:cNvGrpSpPr>
            <a:grpSpLocks/>
          </p:cNvGrpSpPr>
          <p:nvPr/>
        </p:nvGrpSpPr>
        <p:grpSpPr bwMode="auto">
          <a:xfrm>
            <a:off x="179388" y="1639888"/>
            <a:ext cx="8713787" cy="1631950"/>
            <a:chOff x="113" y="1033"/>
            <a:chExt cx="5489" cy="1028"/>
          </a:xfrm>
        </p:grpSpPr>
        <p:grpSp>
          <p:nvGrpSpPr>
            <p:cNvPr id="9232" name="Group 14">
              <a:extLst>
                <a:ext uri="{FF2B5EF4-FFF2-40B4-BE49-F238E27FC236}">
                  <a16:creationId xmlns:a16="http://schemas.microsoft.com/office/drawing/2014/main" id="{60C3E924-312E-4817-BD53-9230BF4AA680}"/>
                </a:ext>
              </a:extLst>
            </p:cNvPr>
            <p:cNvGrpSpPr>
              <a:grpSpLocks/>
            </p:cNvGrpSpPr>
            <p:nvPr/>
          </p:nvGrpSpPr>
          <p:grpSpPr bwMode="auto">
            <a:xfrm>
              <a:off x="113" y="1033"/>
              <a:ext cx="5489" cy="1028"/>
              <a:chOff x="113" y="1033"/>
              <a:chExt cx="5489" cy="1028"/>
            </a:xfrm>
          </p:grpSpPr>
          <p:sp>
            <p:nvSpPr>
              <p:cNvPr id="9234" name="Rectangle 5">
                <a:extLst>
                  <a:ext uri="{FF2B5EF4-FFF2-40B4-BE49-F238E27FC236}">
                    <a16:creationId xmlns:a16="http://schemas.microsoft.com/office/drawing/2014/main" id="{1EBF55BF-4307-4000-8DC8-271E000C7497}"/>
                  </a:ext>
                </a:extLst>
              </p:cNvPr>
              <p:cNvSpPr>
                <a:spLocks noChangeArrowheads="1"/>
              </p:cNvSpPr>
              <p:nvPr/>
            </p:nvSpPr>
            <p:spPr bwMode="auto">
              <a:xfrm>
                <a:off x="2381" y="1033"/>
                <a:ext cx="3221" cy="102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000" u="sng"/>
                  <a:t>Written by Daniel more than 600 years before Christ</a:t>
                </a:r>
              </a:p>
              <a:p>
                <a:pPr algn="just" eaLnBrk="1" hangingPunct="1">
                  <a:spcBef>
                    <a:spcPct val="0"/>
                  </a:spcBef>
                  <a:buFontTx/>
                  <a:buNone/>
                </a:pPr>
                <a:r>
                  <a:rPr lang="en-US" altLang="en-US" sz="1000"/>
                  <a:t>Daniel 7:13: </a:t>
                </a:r>
                <a:r>
                  <a:rPr lang="en-US" altLang="en-US" sz="1000" i="1"/>
                  <a:t>“I was watching in the night visions, and behold, One like the Son of Man, coming with the clouds of heaven! He came to the ancient of days.”</a:t>
                </a:r>
              </a:p>
              <a:p>
                <a:pPr algn="just" eaLnBrk="1" hangingPunct="1">
                  <a:spcBef>
                    <a:spcPct val="0"/>
                  </a:spcBef>
                  <a:buFontTx/>
                  <a:buNone/>
                </a:pPr>
                <a:r>
                  <a:rPr lang="en-US" altLang="en-US" sz="1000" u="sng"/>
                  <a:t>Written by Isaiah more than 750 years before Christ</a:t>
                </a:r>
              </a:p>
              <a:p>
                <a:pPr algn="just" eaLnBrk="1" hangingPunct="1">
                  <a:spcBef>
                    <a:spcPct val="0"/>
                  </a:spcBef>
                  <a:buFontTx/>
                  <a:buNone/>
                </a:pPr>
                <a:r>
                  <a:rPr lang="en-US" altLang="en-US" sz="1000"/>
                  <a:t>Isaiah 9:6-7: </a:t>
                </a:r>
                <a:r>
                  <a:rPr lang="en-US" altLang="en-US" sz="1000" i="1"/>
                  <a:t>“</a:t>
                </a:r>
                <a:r>
                  <a:rPr lang="en-US" altLang="en-US" sz="900" i="1" baseline="30000"/>
                  <a:t>6</a:t>
                </a:r>
                <a:r>
                  <a:rPr lang="en-US" altLang="en-US" sz="1000" i="1"/>
                  <a:t>For unto us a Child is born, unto us a Son is given; and the government will be upon His shoulder. And His name will be called Wonderful, Counselor, Mighty God, Everlasting Father, Prince of Peace. </a:t>
                </a:r>
                <a:r>
                  <a:rPr lang="en-US" altLang="en-US" sz="900" i="1" baseline="30000"/>
                  <a:t>7</a:t>
                </a:r>
                <a:r>
                  <a:rPr lang="en-US" altLang="en-US" sz="1000" i="1"/>
                  <a:t>Of the increase of His government and peace there will be no end. Upon the thrown of David and over His kingdom, to order it and to establish it with judgment and justice from that time forward, even forever. The zeal of the Lord of hosts will perform this.”</a:t>
                </a:r>
                <a:endParaRPr lang="en-US" altLang="en-US" sz="1800"/>
              </a:p>
            </p:txBody>
          </p:sp>
          <p:sp>
            <p:nvSpPr>
              <p:cNvPr id="9235" name="Text Box 9">
                <a:extLst>
                  <a:ext uri="{FF2B5EF4-FFF2-40B4-BE49-F238E27FC236}">
                    <a16:creationId xmlns:a16="http://schemas.microsoft.com/office/drawing/2014/main" id="{2A77ED43-78B2-4CE6-BB79-062B38788E24}"/>
                  </a:ext>
                </a:extLst>
              </p:cNvPr>
              <p:cNvSpPr txBox="1">
                <a:spLocks noChangeArrowheads="1"/>
              </p:cNvSpPr>
              <p:nvPr/>
            </p:nvSpPr>
            <p:spPr bwMode="auto">
              <a:xfrm>
                <a:off x="113" y="1389"/>
                <a:ext cx="190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200" b="1">
                    <a:solidFill>
                      <a:srgbClr val="006600"/>
                    </a:solidFill>
                  </a:rPr>
                  <a:t>The Messiah will come as a human being</a:t>
                </a:r>
                <a:endParaRPr lang="en-GB" altLang="en-US" sz="1200" b="1">
                  <a:solidFill>
                    <a:srgbClr val="006600"/>
                  </a:solidFill>
                </a:endParaRPr>
              </a:p>
            </p:txBody>
          </p:sp>
        </p:grpSp>
        <p:sp>
          <p:nvSpPr>
            <p:cNvPr id="9233" name="AutoShape 18">
              <a:extLst>
                <a:ext uri="{FF2B5EF4-FFF2-40B4-BE49-F238E27FC236}">
                  <a16:creationId xmlns:a16="http://schemas.microsoft.com/office/drawing/2014/main" id="{E77BCCF5-FD18-4484-9786-DF429A6ECC9C}"/>
                </a:ext>
              </a:extLst>
            </p:cNvPr>
            <p:cNvSpPr>
              <a:spLocks noChangeArrowheads="1"/>
            </p:cNvSpPr>
            <p:nvPr/>
          </p:nvSpPr>
          <p:spPr bwMode="auto">
            <a:xfrm>
              <a:off x="2109" y="1426"/>
              <a:ext cx="182" cy="136"/>
            </a:xfrm>
            <a:prstGeom prst="rightArrow">
              <a:avLst>
                <a:gd name="adj1" fmla="val 50000"/>
                <a:gd name="adj2" fmla="val 33456"/>
              </a:avLst>
            </a:prstGeom>
            <a:solidFill>
              <a:srgbClr val="CC0000"/>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grpSp>
      <p:grpSp>
        <p:nvGrpSpPr>
          <p:cNvPr id="6" name="Group 23">
            <a:extLst>
              <a:ext uri="{FF2B5EF4-FFF2-40B4-BE49-F238E27FC236}">
                <a16:creationId xmlns:a16="http://schemas.microsoft.com/office/drawing/2014/main" id="{DDA6C593-44F9-4CB8-BCC8-A70E33F0AE22}"/>
              </a:ext>
            </a:extLst>
          </p:cNvPr>
          <p:cNvGrpSpPr>
            <a:grpSpLocks/>
          </p:cNvGrpSpPr>
          <p:nvPr/>
        </p:nvGrpSpPr>
        <p:grpSpPr bwMode="auto">
          <a:xfrm>
            <a:off x="179388" y="3357563"/>
            <a:ext cx="8713787" cy="1631950"/>
            <a:chOff x="113" y="2115"/>
            <a:chExt cx="5489" cy="1028"/>
          </a:xfrm>
        </p:grpSpPr>
        <p:grpSp>
          <p:nvGrpSpPr>
            <p:cNvPr id="9228" name="Group 15">
              <a:extLst>
                <a:ext uri="{FF2B5EF4-FFF2-40B4-BE49-F238E27FC236}">
                  <a16:creationId xmlns:a16="http://schemas.microsoft.com/office/drawing/2014/main" id="{7AD7A1DF-ABEF-4D7A-B32F-03847E071FE6}"/>
                </a:ext>
              </a:extLst>
            </p:cNvPr>
            <p:cNvGrpSpPr>
              <a:grpSpLocks/>
            </p:cNvGrpSpPr>
            <p:nvPr/>
          </p:nvGrpSpPr>
          <p:grpSpPr bwMode="auto">
            <a:xfrm>
              <a:off x="113" y="2115"/>
              <a:ext cx="5489" cy="1028"/>
              <a:chOff x="113" y="2115"/>
              <a:chExt cx="5489" cy="1028"/>
            </a:xfrm>
          </p:grpSpPr>
          <p:sp>
            <p:nvSpPr>
              <p:cNvPr id="9230" name="Rectangle 6">
                <a:extLst>
                  <a:ext uri="{FF2B5EF4-FFF2-40B4-BE49-F238E27FC236}">
                    <a16:creationId xmlns:a16="http://schemas.microsoft.com/office/drawing/2014/main" id="{9A2A49FE-F9E1-45AF-B351-9CC66BE15980}"/>
                  </a:ext>
                </a:extLst>
              </p:cNvPr>
              <p:cNvSpPr>
                <a:spLocks noChangeArrowheads="1"/>
              </p:cNvSpPr>
              <p:nvPr/>
            </p:nvSpPr>
            <p:spPr bwMode="auto">
              <a:xfrm>
                <a:off x="2381" y="2115"/>
                <a:ext cx="3221" cy="102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r>
                  <a:rPr lang="en-US" altLang="en-US" sz="1000" u="sng"/>
                  <a:t>Written by Isaiah more than 750 years before Christ</a:t>
                </a:r>
              </a:p>
              <a:p>
                <a:pPr algn="just" eaLnBrk="1" hangingPunct="1">
                  <a:spcBef>
                    <a:spcPct val="0"/>
                  </a:spcBef>
                  <a:buFontTx/>
                  <a:buNone/>
                </a:pPr>
                <a:r>
                  <a:rPr lang="en-US" altLang="en-US" sz="1000"/>
                  <a:t>Isaiah 11:10-11:</a:t>
                </a:r>
                <a:r>
                  <a:rPr lang="en-US" altLang="en-US" sz="1000" i="1"/>
                  <a:t>”</a:t>
                </a:r>
                <a:r>
                  <a:rPr lang="en-US" altLang="en-US" sz="1000" i="1" baseline="30000"/>
                  <a:t>10</a:t>
                </a:r>
                <a:r>
                  <a:rPr lang="en-US" altLang="en-US" sz="1000" i="1"/>
                  <a:t>And in that day there shall be a Root of Jesse (David’s father), Who shall stand as a banner to the people; for the gentiles shall seek Him , and His resting place shall be glorious. </a:t>
                </a:r>
                <a:r>
                  <a:rPr lang="en-US" altLang="en-US" sz="1000" i="1" baseline="30000"/>
                  <a:t>11</a:t>
                </a:r>
                <a:r>
                  <a:rPr lang="en-US" altLang="en-US" sz="1000" i="1"/>
                  <a:t>It shall come to pass in that day that the Lord shall set His hand again the second time to recover the remnant of His people who are left, from Assyria and Egypt......</a:t>
                </a:r>
                <a:r>
                  <a:rPr lang="en-US" altLang="en-US" sz="1000" i="1" baseline="30000"/>
                  <a:t>12</a:t>
                </a:r>
                <a:r>
                  <a:rPr lang="en-US" altLang="en-US" sz="1000" i="1"/>
                  <a:t>He will set up a banner for the nations, and will assemble the outcasts of Israel, and gather together the dispersed of Judah from the four corners of the earth.”</a:t>
                </a:r>
              </a:p>
              <a:p>
                <a:pPr algn="just" eaLnBrk="1" hangingPunct="1">
                  <a:spcBef>
                    <a:spcPct val="0"/>
                  </a:spcBef>
                  <a:buFontTx/>
                  <a:buNone/>
                </a:pPr>
                <a:r>
                  <a:rPr lang="en-US" altLang="en-US" sz="1000"/>
                  <a:t>Isaiah 59:20 </a:t>
                </a:r>
                <a:r>
                  <a:rPr lang="en-US" altLang="en-US" sz="1000" i="1"/>
                  <a:t>“The Redeemer will come to Zion (Jerusalem), and to those who turn from transgression in Jacob, says the Lord.”</a:t>
                </a:r>
                <a:endParaRPr lang="en-GB" altLang="en-US" sz="1000" i="1"/>
              </a:p>
            </p:txBody>
          </p:sp>
          <p:sp>
            <p:nvSpPr>
              <p:cNvPr id="9231" name="Text Box 10">
                <a:extLst>
                  <a:ext uri="{FF2B5EF4-FFF2-40B4-BE49-F238E27FC236}">
                    <a16:creationId xmlns:a16="http://schemas.microsoft.com/office/drawing/2014/main" id="{180C95DE-7EE7-4A38-BC18-9E0EF4F1150F}"/>
                  </a:ext>
                </a:extLst>
              </p:cNvPr>
              <p:cNvSpPr txBox="1">
                <a:spLocks noChangeArrowheads="1"/>
              </p:cNvSpPr>
              <p:nvPr/>
            </p:nvSpPr>
            <p:spPr bwMode="auto">
              <a:xfrm>
                <a:off x="113" y="2135"/>
                <a:ext cx="1905" cy="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200" b="1">
                    <a:solidFill>
                      <a:srgbClr val="006600"/>
                    </a:solidFill>
                  </a:rPr>
                  <a:t>The Messiah will be born as a descendant of David. All nations will know about Him (banner). His burial place (Jesus was buried in Jerusalem), will become world news (banner to nations). The Jews will return to Israel (Israel a state in 1948). The Messiah will come again (“second time”).</a:t>
                </a:r>
                <a:endParaRPr lang="en-GB" altLang="en-US" sz="1200" b="1">
                  <a:solidFill>
                    <a:srgbClr val="006600"/>
                  </a:solidFill>
                </a:endParaRPr>
              </a:p>
            </p:txBody>
          </p:sp>
        </p:grpSp>
        <p:sp>
          <p:nvSpPr>
            <p:cNvPr id="9229" name="AutoShape 19">
              <a:extLst>
                <a:ext uri="{FF2B5EF4-FFF2-40B4-BE49-F238E27FC236}">
                  <a16:creationId xmlns:a16="http://schemas.microsoft.com/office/drawing/2014/main" id="{B6014E3D-4257-426C-A09C-B80E4DA26E05}"/>
                </a:ext>
              </a:extLst>
            </p:cNvPr>
            <p:cNvSpPr>
              <a:spLocks noChangeArrowheads="1"/>
            </p:cNvSpPr>
            <p:nvPr/>
          </p:nvSpPr>
          <p:spPr bwMode="auto">
            <a:xfrm>
              <a:off x="2109" y="2523"/>
              <a:ext cx="182" cy="136"/>
            </a:xfrm>
            <a:prstGeom prst="rightArrow">
              <a:avLst>
                <a:gd name="adj1" fmla="val 50000"/>
                <a:gd name="adj2" fmla="val 33456"/>
              </a:avLst>
            </a:prstGeom>
            <a:solidFill>
              <a:srgbClr val="CC0000"/>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grpSp>
      <p:grpSp>
        <p:nvGrpSpPr>
          <p:cNvPr id="8" name="Group 24">
            <a:extLst>
              <a:ext uri="{FF2B5EF4-FFF2-40B4-BE49-F238E27FC236}">
                <a16:creationId xmlns:a16="http://schemas.microsoft.com/office/drawing/2014/main" id="{F46B6FE7-9A22-475B-88B6-1070909F623C}"/>
              </a:ext>
            </a:extLst>
          </p:cNvPr>
          <p:cNvGrpSpPr>
            <a:grpSpLocks/>
          </p:cNvGrpSpPr>
          <p:nvPr/>
        </p:nvGrpSpPr>
        <p:grpSpPr bwMode="auto">
          <a:xfrm>
            <a:off x="179388" y="5013325"/>
            <a:ext cx="8726487" cy="1016000"/>
            <a:chOff x="113" y="3158"/>
            <a:chExt cx="5497" cy="640"/>
          </a:xfrm>
        </p:grpSpPr>
        <p:grpSp>
          <p:nvGrpSpPr>
            <p:cNvPr id="9224" name="Group 16">
              <a:extLst>
                <a:ext uri="{FF2B5EF4-FFF2-40B4-BE49-F238E27FC236}">
                  <a16:creationId xmlns:a16="http://schemas.microsoft.com/office/drawing/2014/main" id="{2E0BB7AB-4129-4508-95A7-7717496421B6}"/>
                </a:ext>
              </a:extLst>
            </p:cNvPr>
            <p:cNvGrpSpPr>
              <a:grpSpLocks/>
            </p:cNvGrpSpPr>
            <p:nvPr/>
          </p:nvGrpSpPr>
          <p:grpSpPr bwMode="auto">
            <a:xfrm>
              <a:off x="113" y="3158"/>
              <a:ext cx="5497" cy="640"/>
              <a:chOff x="113" y="3158"/>
              <a:chExt cx="5497" cy="640"/>
            </a:xfrm>
          </p:grpSpPr>
          <p:sp>
            <p:nvSpPr>
              <p:cNvPr id="9226" name="Rectangle 11">
                <a:extLst>
                  <a:ext uri="{FF2B5EF4-FFF2-40B4-BE49-F238E27FC236}">
                    <a16:creationId xmlns:a16="http://schemas.microsoft.com/office/drawing/2014/main" id="{41DB7A55-B194-4B2C-A021-E7F375FAE2DF}"/>
                  </a:ext>
                </a:extLst>
              </p:cNvPr>
              <p:cNvSpPr>
                <a:spLocks noChangeArrowheads="1"/>
              </p:cNvSpPr>
              <p:nvPr/>
            </p:nvSpPr>
            <p:spPr bwMode="auto">
              <a:xfrm>
                <a:off x="2381" y="3203"/>
                <a:ext cx="3229" cy="44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000" u="sng"/>
                  <a:t>Written about 730 years before Christ</a:t>
                </a:r>
              </a:p>
              <a:p>
                <a:pPr algn="just" eaLnBrk="1" hangingPunct="1">
                  <a:spcBef>
                    <a:spcPct val="0"/>
                  </a:spcBef>
                  <a:buFontTx/>
                  <a:buNone/>
                </a:pPr>
                <a:r>
                  <a:rPr lang="en-US" altLang="en-US" sz="1000"/>
                  <a:t>Micah 5:2: </a:t>
                </a:r>
                <a:r>
                  <a:rPr lang="en-US" altLang="en-US" sz="1000" i="1"/>
                  <a:t>“But you Bethlehem Ephrathah, though you are little among the thousand of Judah, yet out of you shall come forth to Me the One to be Ruler in Israel, Whose goings forth are from of old, from everlasting.”</a:t>
                </a:r>
                <a:endParaRPr lang="en-GB" altLang="en-US" sz="1000" i="1"/>
              </a:p>
            </p:txBody>
          </p:sp>
          <p:sp>
            <p:nvSpPr>
              <p:cNvPr id="9227" name="Text Box 12">
                <a:extLst>
                  <a:ext uri="{FF2B5EF4-FFF2-40B4-BE49-F238E27FC236}">
                    <a16:creationId xmlns:a16="http://schemas.microsoft.com/office/drawing/2014/main" id="{C30398E2-937A-4F82-8220-F8098AE99FEE}"/>
                  </a:ext>
                </a:extLst>
              </p:cNvPr>
              <p:cNvSpPr txBox="1">
                <a:spLocks noChangeArrowheads="1"/>
              </p:cNvSpPr>
              <p:nvPr/>
            </p:nvSpPr>
            <p:spPr bwMode="auto">
              <a:xfrm>
                <a:off x="113" y="3158"/>
                <a:ext cx="1905" cy="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200" b="1">
                    <a:solidFill>
                      <a:srgbClr val="006600"/>
                    </a:solidFill>
                  </a:rPr>
                  <a:t>The Messiah will be born in Bethlehem. Jesus was born in Bethlehem. He is the Bread of Life. In fact the name Bethlehem means “Place of Bread”.</a:t>
                </a:r>
                <a:endParaRPr lang="en-GB" altLang="en-US" sz="1200" b="1">
                  <a:solidFill>
                    <a:srgbClr val="006600"/>
                  </a:solidFill>
                </a:endParaRPr>
              </a:p>
            </p:txBody>
          </p:sp>
        </p:grpSp>
        <p:sp>
          <p:nvSpPr>
            <p:cNvPr id="9225" name="AutoShape 20">
              <a:extLst>
                <a:ext uri="{FF2B5EF4-FFF2-40B4-BE49-F238E27FC236}">
                  <a16:creationId xmlns:a16="http://schemas.microsoft.com/office/drawing/2014/main" id="{7BDC0209-63EC-4DAF-A4D1-D0DB16CA0D22}"/>
                </a:ext>
              </a:extLst>
            </p:cNvPr>
            <p:cNvSpPr>
              <a:spLocks noChangeArrowheads="1"/>
            </p:cNvSpPr>
            <p:nvPr/>
          </p:nvSpPr>
          <p:spPr bwMode="auto">
            <a:xfrm>
              <a:off x="2109" y="3339"/>
              <a:ext cx="182" cy="136"/>
            </a:xfrm>
            <a:prstGeom prst="rightArrow">
              <a:avLst>
                <a:gd name="adj1" fmla="val 50000"/>
                <a:gd name="adj2" fmla="val 33456"/>
              </a:avLst>
            </a:prstGeom>
            <a:solidFill>
              <a:srgbClr val="CC0000"/>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000"/>
                                        <p:tgtEl>
                                          <p:spTgt spid="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4">
            <a:extLst>
              <a:ext uri="{FF2B5EF4-FFF2-40B4-BE49-F238E27FC236}">
                <a16:creationId xmlns:a16="http://schemas.microsoft.com/office/drawing/2014/main" id="{0EF99225-B6FA-4058-976E-54E916936B8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900">
                <a:solidFill>
                  <a:schemeClr val="bg2"/>
                </a:solidFill>
                <a:latin typeface="Verdana" panose="020B0604030504040204" pitchFamily="34" charset="0"/>
              </a:rPr>
              <a:t>For more info: www.matthew28.co.za</a:t>
            </a:r>
          </a:p>
        </p:txBody>
      </p:sp>
      <p:sp>
        <p:nvSpPr>
          <p:cNvPr id="10243" name="Rectangle 4">
            <a:extLst>
              <a:ext uri="{FF2B5EF4-FFF2-40B4-BE49-F238E27FC236}">
                <a16:creationId xmlns:a16="http://schemas.microsoft.com/office/drawing/2014/main" id="{9A6DC9F6-7474-4DF4-BA9F-5FAB58199FC7}"/>
              </a:ext>
            </a:extLst>
          </p:cNvPr>
          <p:cNvSpPr>
            <a:spLocks noGrp="1" noChangeArrowheads="1"/>
          </p:cNvSpPr>
          <p:nvPr>
            <p:ph type="title"/>
          </p:nvPr>
        </p:nvSpPr>
        <p:spPr>
          <a:xfrm>
            <a:off x="457200" y="188913"/>
            <a:ext cx="8229600" cy="431800"/>
          </a:xfrm>
          <a:noFill/>
        </p:spPr>
        <p:txBody>
          <a:bodyPr/>
          <a:lstStyle/>
          <a:p>
            <a:pPr eaLnBrk="1" hangingPunct="1"/>
            <a:r>
              <a:rPr lang="en-US" altLang="en-US" sz="2400">
                <a:solidFill>
                  <a:schemeClr val="accent2"/>
                </a:solidFill>
              </a:rPr>
              <a:t>Prophecies </a:t>
            </a:r>
            <a:r>
              <a:rPr lang="en-US" altLang="en-US" sz="1600">
                <a:solidFill>
                  <a:schemeClr val="accent2"/>
                </a:solidFill>
              </a:rPr>
              <a:t>continued</a:t>
            </a:r>
            <a:endParaRPr lang="en-GB" altLang="en-US" sz="2400">
              <a:solidFill>
                <a:schemeClr val="accent2"/>
              </a:solidFill>
            </a:endParaRPr>
          </a:p>
        </p:txBody>
      </p:sp>
      <p:grpSp>
        <p:nvGrpSpPr>
          <p:cNvPr id="2" name="Group 34">
            <a:extLst>
              <a:ext uri="{FF2B5EF4-FFF2-40B4-BE49-F238E27FC236}">
                <a16:creationId xmlns:a16="http://schemas.microsoft.com/office/drawing/2014/main" id="{ADF252D8-CC8A-4D4E-888E-7BFC7F8CA1C1}"/>
              </a:ext>
            </a:extLst>
          </p:cNvPr>
          <p:cNvGrpSpPr>
            <a:grpSpLocks/>
          </p:cNvGrpSpPr>
          <p:nvPr/>
        </p:nvGrpSpPr>
        <p:grpSpPr bwMode="auto">
          <a:xfrm>
            <a:off x="323850" y="765175"/>
            <a:ext cx="8424863" cy="1016000"/>
            <a:chOff x="204" y="482"/>
            <a:chExt cx="5307" cy="640"/>
          </a:xfrm>
        </p:grpSpPr>
        <p:sp>
          <p:nvSpPr>
            <p:cNvPr id="10253" name="Rectangle 25">
              <a:extLst>
                <a:ext uri="{FF2B5EF4-FFF2-40B4-BE49-F238E27FC236}">
                  <a16:creationId xmlns:a16="http://schemas.microsoft.com/office/drawing/2014/main" id="{1E4AF4DC-C82A-407D-8E5A-C4783598ED77}"/>
                </a:ext>
              </a:extLst>
            </p:cNvPr>
            <p:cNvSpPr>
              <a:spLocks noChangeArrowheads="1"/>
            </p:cNvSpPr>
            <p:nvPr/>
          </p:nvSpPr>
          <p:spPr bwMode="auto">
            <a:xfrm>
              <a:off x="204" y="515"/>
              <a:ext cx="2313" cy="544"/>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000" b="1" u="sng">
                  <a:solidFill>
                    <a:schemeClr val="accent2"/>
                  </a:solidFill>
                </a:rPr>
                <a:t>Written about 450 years before Christ</a:t>
              </a:r>
              <a:br>
                <a:rPr lang="en-US" altLang="en-US" sz="1000" b="1">
                  <a:solidFill>
                    <a:srgbClr val="006600"/>
                  </a:solidFill>
                </a:rPr>
              </a:br>
              <a:r>
                <a:rPr lang="en-US" altLang="en-US" sz="1000" b="1">
                  <a:solidFill>
                    <a:srgbClr val="006600"/>
                  </a:solidFill>
                </a:rPr>
                <a:t>Zechariah 9:9: </a:t>
              </a:r>
              <a:r>
                <a:rPr lang="en-US" altLang="en-US" sz="1000" b="1" i="1">
                  <a:solidFill>
                    <a:srgbClr val="006600"/>
                  </a:solidFill>
                </a:rPr>
                <a:t>“Rejoice greatly, O daughter of Zion! Shout, O daughter of Jerusalem! Behold, your King is coming to you; He is just and having salvation, lowly and riding on a donkey, a colt, the foal of a donkey.”</a:t>
              </a:r>
            </a:p>
          </p:txBody>
        </p:sp>
        <p:sp>
          <p:nvSpPr>
            <p:cNvPr id="10254" name="AutoShape 26">
              <a:extLst>
                <a:ext uri="{FF2B5EF4-FFF2-40B4-BE49-F238E27FC236}">
                  <a16:creationId xmlns:a16="http://schemas.microsoft.com/office/drawing/2014/main" id="{5E31729B-165A-4E44-B0D1-29A564DC9AB0}"/>
                </a:ext>
              </a:extLst>
            </p:cNvPr>
            <p:cNvSpPr>
              <a:spLocks noChangeArrowheads="1"/>
            </p:cNvSpPr>
            <p:nvPr/>
          </p:nvSpPr>
          <p:spPr bwMode="auto">
            <a:xfrm>
              <a:off x="2562" y="696"/>
              <a:ext cx="137" cy="136"/>
            </a:xfrm>
            <a:prstGeom prst="rightArrow">
              <a:avLst>
                <a:gd name="adj1" fmla="val 50000"/>
                <a:gd name="adj2" fmla="val 25184"/>
              </a:avLst>
            </a:prstGeom>
            <a:solidFill>
              <a:srgbClr val="CC0000"/>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sp>
          <p:nvSpPr>
            <p:cNvPr id="10255" name="Text Box 27">
              <a:extLst>
                <a:ext uri="{FF2B5EF4-FFF2-40B4-BE49-F238E27FC236}">
                  <a16:creationId xmlns:a16="http://schemas.microsoft.com/office/drawing/2014/main" id="{931CDFAC-BF77-40FC-8386-9255BD85F958}"/>
                </a:ext>
              </a:extLst>
            </p:cNvPr>
            <p:cNvSpPr txBox="1">
              <a:spLocks noChangeArrowheads="1"/>
            </p:cNvSpPr>
            <p:nvPr/>
          </p:nvSpPr>
          <p:spPr bwMode="auto">
            <a:xfrm>
              <a:off x="2744" y="482"/>
              <a:ext cx="2767" cy="640"/>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r>
                <a:rPr lang="en-US" altLang="en-US" sz="1000" b="1" u="sng">
                  <a:solidFill>
                    <a:schemeClr val="accent2"/>
                  </a:solidFill>
                </a:rPr>
                <a:t>Jesus made His triumphal entry into Jerusalem on a donkey.</a:t>
              </a:r>
            </a:p>
            <a:p>
              <a:pPr algn="just" eaLnBrk="1" hangingPunct="1">
                <a:spcBef>
                  <a:spcPct val="0"/>
                </a:spcBef>
                <a:buFontTx/>
                <a:buNone/>
              </a:pPr>
              <a:r>
                <a:rPr lang="en-US" altLang="en-US" sz="1000"/>
                <a:t>Luke 19:33-34: </a:t>
              </a:r>
              <a:r>
                <a:rPr lang="en-US" altLang="en-US" sz="1000" i="1"/>
                <a:t>“</a:t>
              </a:r>
              <a:r>
                <a:rPr lang="en-US" altLang="en-US" sz="1000" i="1" baseline="30000"/>
                <a:t>33</a:t>
              </a:r>
              <a:r>
                <a:rPr lang="en-US" altLang="en-US" sz="1000" i="1"/>
                <a:t>But as they were loosing the colt, the owners of it said to them, ‘Why are you loosing the colt?’ </a:t>
              </a:r>
              <a:r>
                <a:rPr lang="en-US" altLang="en-US" sz="1000" i="1" baseline="30000"/>
                <a:t>34</a:t>
              </a:r>
              <a:r>
                <a:rPr lang="en-US" altLang="en-US" sz="1000" i="1"/>
                <a:t>And they said, ‘the Lord has need of him.’ </a:t>
              </a:r>
              <a:r>
                <a:rPr lang="en-US" altLang="en-US" sz="1000" i="1" baseline="30000"/>
                <a:t>35</a:t>
              </a:r>
              <a:r>
                <a:rPr lang="en-US" altLang="en-US" sz="1000" i="1"/>
                <a:t>Then they brought him to Jesus and threw their own clothes on the colt, and they set Jesus on him. </a:t>
              </a:r>
              <a:r>
                <a:rPr lang="en-US" altLang="en-US" sz="1000" i="1" baseline="30000"/>
                <a:t>36</a:t>
              </a:r>
              <a:r>
                <a:rPr lang="en-US" altLang="en-US" sz="1000" i="1"/>
                <a:t>And as He went, many spread their clothes on the road.”</a:t>
              </a:r>
              <a:endParaRPr lang="en-GB" altLang="en-US" sz="1000" i="1"/>
            </a:p>
          </p:txBody>
        </p:sp>
      </p:grpSp>
      <p:grpSp>
        <p:nvGrpSpPr>
          <p:cNvPr id="3" name="Group 35">
            <a:extLst>
              <a:ext uri="{FF2B5EF4-FFF2-40B4-BE49-F238E27FC236}">
                <a16:creationId xmlns:a16="http://schemas.microsoft.com/office/drawing/2014/main" id="{CD04FFD3-323C-4891-A20D-B40D39524C3E}"/>
              </a:ext>
            </a:extLst>
          </p:cNvPr>
          <p:cNvGrpSpPr>
            <a:grpSpLocks/>
          </p:cNvGrpSpPr>
          <p:nvPr/>
        </p:nvGrpSpPr>
        <p:grpSpPr bwMode="auto">
          <a:xfrm>
            <a:off x="323850" y="1916113"/>
            <a:ext cx="8424863" cy="2092325"/>
            <a:chOff x="204" y="1162"/>
            <a:chExt cx="5307" cy="1318"/>
          </a:xfrm>
        </p:grpSpPr>
        <p:sp>
          <p:nvSpPr>
            <p:cNvPr id="10250" name="Rectangle 28">
              <a:extLst>
                <a:ext uri="{FF2B5EF4-FFF2-40B4-BE49-F238E27FC236}">
                  <a16:creationId xmlns:a16="http://schemas.microsoft.com/office/drawing/2014/main" id="{573F2259-04A5-4DB9-B742-BD0B8A76C90A}"/>
                </a:ext>
              </a:extLst>
            </p:cNvPr>
            <p:cNvSpPr>
              <a:spLocks noChangeArrowheads="1"/>
            </p:cNvSpPr>
            <p:nvPr/>
          </p:nvSpPr>
          <p:spPr bwMode="auto">
            <a:xfrm>
              <a:off x="204" y="1389"/>
              <a:ext cx="2313" cy="832"/>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000" b="1" u="sng">
                  <a:solidFill>
                    <a:schemeClr val="accent2"/>
                  </a:solidFill>
                </a:rPr>
                <a:t>Written about 450 years before Christ</a:t>
              </a:r>
              <a:br>
                <a:rPr lang="en-US" altLang="en-US" sz="1000" b="1">
                  <a:solidFill>
                    <a:schemeClr val="accent2"/>
                  </a:solidFill>
                </a:rPr>
              </a:br>
              <a:r>
                <a:rPr lang="en-US" altLang="en-US" sz="1000" b="1">
                  <a:solidFill>
                    <a:srgbClr val="006600"/>
                  </a:solidFill>
                </a:rPr>
                <a:t>Zechariah 11:12-13: </a:t>
              </a:r>
              <a:r>
                <a:rPr lang="en-US" altLang="en-US" sz="1000" b="1" i="1">
                  <a:solidFill>
                    <a:srgbClr val="006600"/>
                  </a:solidFill>
                </a:rPr>
                <a:t>“</a:t>
              </a:r>
              <a:r>
                <a:rPr lang="en-US" altLang="en-US" sz="1000" b="1" i="1" baseline="30000">
                  <a:solidFill>
                    <a:srgbClr val="006600"/>
                  </a:solidFill>
                </a:rPr>
                <a:t>12</a:t>
              </a:r>
              <a:r>
                <a:rPr lang="en-US" altLang="en-US" sz="1000" b="1" i="1">
                  <a:solidFill>
                    <a:srgbClr val="006600"/>
                  </a:solidFill>
                </a:rPr>
                <a:t>Then I said to them, ‘If it is agreeable to you, give me my wages; and if not, refrain.’ So they weighed out for my wages </a:t>
              </a:r>
              <a:r>
                <a:rPr lang="en-US" altLang="en-US" sz="1000" b="1" i="1" u="sng">
                  <a:solidFill>
                    <a:srgbClr val="006600"/>
                  </a:solidFill>
                </a:rPr>
                <a:t>thirty pieces of silver</a:t>
              </a:r>
              <a:r>
                <a:rPr lang="en-US" altLang="en-US" sz="1000" b="1" i="1">
                  <a:solidFill>
                    <a:srgbClr val="006600"/>
                  </a:solidFill>
                </a:rPr>
                <a:t>. </a:t>
              </a:r>
              <a:r>
                <a:rPr lang="en-US" altLang="en-US" sz="1000" b="1" i="1" baseline="30000">
                  <a:solidFill>
                    <a:srgbClr val="006600"/>
                  </a:solidFill>
                </a:rPr>
                <a:t>13</a:t>
              </a:r>
              <a:r>
                <a:rPr lang="en-US" altLang="en-US" sz="1000" b="1" i="1">
                  <a:solidFill>
                    <a:srgbClr val="006600"/>
                  </a:solidFill>
                </a:rPr>
                <a:t>And the Lord said to me, ‘Throw it to the ‘potter’ – that princely price they set on me. So I took the thirty peaces of silver and </a:t>
              </a:r>
              <a:r>
                <a:rPr lang="en-US" altLang="en-US" sz="1000" b="1" i="1" u="sng">
                  <a:solidFill>
                    <a:srgbClr val="006600"/>
                  </a:solidFill>
                </a:rPr>
                <a:t>throw them into the house of the Lord</a:t>
              </a:r>
              <a:r>
                <a:rPr lang="en-US" altLang="en-US" sz="1000" b="1" i="1">
                  <a:solidFill>
                    <a:srgbClr val="006600"/>
                  </a:solidFill>
                </a:rPr>
                <a:t> for the </a:t>
              </a:r>
              <a:r>
                <a:rPr lang="en-US" altLang="en-US" sz="1000" b="1" i="1" u="sng">
                  <a:solidFill>
                    <a:srgbClr val="006600"/>
                  </a:solidFill>
                </a:rPr>
                <a:t>potter</a:t>
              </a:r>
              <a:r>
                <a:rPr lang="en-US" altLang="en-US" sz="1000" b="1" i="1">
                  <a:solidFill>
                    <a:srgbClr val="006600"/>
                  </a:solidFill>
                </a:rPr>
                <a:t>.’”</a:t>
              </a:r>
            </a:p>
          </p:txBody>
        </p:sp>
        <p:sp>
          <p:nvSpPr>
            <p:cNvPr id="10251" name="AutoShape 29">
              <a:extLst>
                <a:ext uri="{FF2B5EF4-FFF2-40B4-BE49-F238E27FC236}">
                  <a16:creationId xmlns:a16="http://schemas.microsoft.com/office/drawing/2014/main" id="{B268D67B-98B5-421C-90B9-CB48AA7174C2}"/>
                </a:ext>
              </a:extLst>
            </p:cNvPr>
            <p:cNvSpPr>
              <a:spLocks noChangeArrowheads="1"/>
            </p:cNvSpPr>
            <p:nvPr/>
          </p:nvSpPr>
          <p:spPr bwMode="auto">
            <a:xfrm>
              <a:off x="2562" y="1752"/>
              <a:ext cx="137" cy="136"/>
            </a:xfrm>
            <a:prstGeom prst="rightArrow">
              <a:avLst>
                <a:gd name="adj1" fmla="val 50000"/>
                <a:gd name="adj2" fmla="val 25184"/>
              </a:avLst>
            </a:prstGeom>
            <a:solidFill>
              <a:srgbClr val="CC0000"/>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sp>
          <p:nvSpPr>
            <p:cNvPr id="10252" name="Text Box 30">
              <a:extLst>
                <a:ext uri="{FF2B5EF4-FFF2-40B4-BE49-F238E27FC236}">
                  <a16:creationId xmlns:a16="http://schemas.microsoft.com/office/drawing/2014/main" id="{299F96D1-C013-46FB-A784-4419CB9F32D6}"/>
                </a:ext>
              </a:extLst>
            </p:cNvPr>
            <p:cNvSpPr txBox="1">
              <a:spLocks noChangeArrowheads="1"/>
            </p:cNvSpPr>
            <p:nvPr/>
          </p:nvSpPr>
          <p:spPr bwMode="auto">
            <a:xfrm>
              <a:off x="2744" y="1162"/>
              <a:ext cx="2767" cy="131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r>
                <a:rPr lang="en-US" altLang="en-US" sz="1000" b="1" u="sng">
                  <a:solidFill>
                    <a:schemeClr val="accent2"/>
                  </a:solidFill>
                </a:rPr>
                <a:t>Jesus was betrayed by Judas for 30 pieces silver and the money was thrown into the temple and did end up with the “Potter”</a:t>
              </a:r>
            </a:p>
            <a:p>
              <a:pPr algn="just" eaLnBrk="1" hangingPunct="1">
                <a:spcBef>
                  <a:spcPct val="0"/>
                </a:spcBef>
                <a:buFontTx/>
                <a:buNone/>
              </a:pPr>
              <a:r>
                <a:rPr lang="en-US" altLang="en-US" sz="1000"/>
                <a:t>Matthew 26:14-15: </a:t>
              </a:r>
              <a:r>
                <a:rPr lang="en-US" altLang="en-US" sz="1000" i="1"/>
                <a:t>“</a:t>
              </a:r>
              <a:r>
                <a:rPr lang="en-US" altLang="en-US" sz="1000" i="1" baseline="30000"/>
                <a:t>14</a:t>
              </a:r>
              <a:r>
                <a:rPr lang="en-US" altLang="en-US" sz="1000" i="1"/>
                <a:t>Then, one of the twelve, called Judas Iscariot, went to the chief priests </a:t>
              </a:r>
              <a:r>
                <a:rPr lang="en-US" altLang="en-US" sz="1000" i="1" baseline="30000"/>
                <a:t>15</a:t>
              </a:r>
              <a:r>
                <a:rPr lang="en-US" altLang="en-US" sz="1000" i="1"/>
                <a:t>and said, ‘What are you willing to give me if I deliver Him to you?’ And they counted out to him </a:t>
              </a:r>
              <a:r>
                <a:rPr lang="en-US" altLang="en-US" sz="1000" i="1" u="sng"/>
                <a:t>thirty pieces of silver</a:t>
              </a:r>
              <a:r>
                <a:rPr lang="en-US" altLang="en-US" sz="1000" i="1"/>
                <a:t>.”</a:t>
              </a:r>
            </a:p>
            <a:p>
              <a:pPr algn="just" eaLnBrk="1" hangingPunct="1">
                <a:spcBef>
                  <a:spcPct val="0"/>
                </a:spcBef>
                <a:buFontTx/>
                <a:buNone/>
              </a:pPr>
              <a:r>
                <a:rPr lang="en-US" altLang="en-US" sz="1000" i="1"/>
                <a:t>Matthew 27:3-7: “</a:t>
              </a:r>
              <a:r>
                <a:rPr lang="en-US" altLang="en-US" sz="1000" i="1" baseline="30000"/>
                <a:t>3</a:t>
              </a:r>
              <a:r>
                <a:rPr lang="en-US" altLang="en-US" sz="1000" i="1"/>
                <a:t>The Judas, his betrayer, seeing that he had been condemned. was remorseful and brought back the thirty pieces of silver, </a:t>
              </a:r>
              <a:r>
                <a:rPr lang="en-US" altLang="en-US" sz="1000" i="1" baseline="30000"/>
                <a:t>4</a:t>
              </a:r>
              <a:r>
                <a:rPr lang="en-US" altLang="en-US" sz="1000" i="1"/>
                <a:t>saying, ‘I have sinned by betraying innocent blood.’ And they said, ‘What is that to us?’ You see to it! </a:t>
              </a:r>
              <a:r>
                <a:rPr lang="en-US" altLang="en-US" sz="1000" i="1" baseline="30000"/>
                <a:t>5</a:t>
              </a:r>
              <a:r>
                <a:rPr lang="en-US" altLang="en-US" sz="1000" i="1"/>
                <a:t>Then he </a:t>
              </a:r>
              <a:r>
                <a:rPr lang="en-US" altLang="en-US" sz="1000" i="1" u="sng"/>
                <a:t>threw down the pieces of silver in the temple</a:t>
              </a:r>
              <a:r>
                <a:rPr lang="en-US" altLang="en-US" sz="1000" i="1"/>
                <a:t> and departed, and went and hanged himself. </a:t>
              </a:r>
              <a:r>
                <a:rPr lang="en-US" altLang="en-US" sz="1000" i="1" baseline="30000"/>
                <a:t>6</a:t>
              </a:r>
              <a:r>
                <a:rPr lang="en-US" altLang="en-US" sz="1000" i="1"/>
                <a:t>But the chief priests took the silver pieces and said, ‘It is not lawful to put them into the treasury, because they are the price of blood.’ </a:t>
              </a:r>
              <a:r>
                <a:rPr lang="en-US" altLang="en-US" sz="1000" i="1" baseline="30000"/>
                <a:t>7</a:t>
              </a:r>
              <a:r>
                <a:rPr lang="en-US" altLang="en-US" sz="1000" i="1"/>
                <a:t>And they consulted together and bought with them the </a:t>
              </a:r>
              <a:r>
                <a:rPr lang="en-US" altLang="en-US" sz="1000" i="1" u="sng"/>
                <a:t>potter’s</a:t>
              </a:r>
              <a:r>
                <a:rPr lang="en-US" altLang="en-US" sz="1000" i="1"/>
                <a:t> field, to bury strangers in.”</a:t>
              </a:r>
              <a:endParaRPr lang="en-GB" altLang="en-US" sz="1000" i="1"/>
            </a:p>
          </p:txBody>
        </p:sp>
      </p:grpSp>
      <p:grpSp>
        <p:nvGrpSpPr>
          <p:cNvPr id="4" name="Group 36">
            <a:extLst>
              <a:ext uri="{FF2B5EF4-FFF2-40B4-BE49-F238E27FC236}">
                <a16:creationId xmlns:a16="http://schemas.microsoft.com/office/drawing/2014/main" id="{8166DE9A-7F0B-4035-8072-8E5F1BFA961D}"/>
              </a:ext>
            </a:extLst>
          </p:cNvPr>
          <p:cNvGrpSpPr>
            <a:grpSpLocks/>
          </p:cNvGrpSpPr>
          <p:nvPr/>
        </p:nvGrpSpPr>
        <p:grpSpPr bwMode="auto">
          <a:xfrm>
            <a:off x="323850" y="4005263"/>
            <a:ext cx="8424863" cy="2387600"/>
            <a:chOff x="204" y="2569"/>
            <a:chExt cx="5307" cy="1504"/>
          </a:xfrm>
        </p:grpSpPr>
        <p:sp>
          <p:nvSpPr>
            <p:cNvPr id="10247" name="Rectangle 31">
              <a:extLst>
                <a:ext uri="{FF2B5EF4-FFF2-40B4-BE49-F238E27FC236}">
                  <a16:creationId xmlns:a16="http://schemas.microsoft.com/office/drawing/2014/main" id="{92689294-F957-491D-BDF7-C4FF9E63FE46}"/>
                </a:ext>
              </a:extLst>
            </p:cNvPr>
            <p:cNvSpPr>
              <a:spLocks noChangeArrowheads="1"/>
            </p:cNvSpPr>
            <p:nvPr/>
          </p:nvSpPr>
          <p:spPr bwMode="auto">
            <a:xfrm>
              <a:off x="204" y="2569"/>
              <a:ext cx="2313" cy="1504"/>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af-ZA" altLang="en-US" sz="1000" b="1" u="sng">
                  <a:solidFill>
                    <a:schemeClr val="accent2"/>
                  </a:solidFill>
                </a:rPr>
                <a:t>Written about 600 years before Christ</a:t>
              </a:r>
              <a:br>
                <a:rPr lang="af-ZA" altLang="en-US" sz="1000" b="1">
                  <a:solidFill>
                    <a:schemeClr val="accent2"/>
                  </a:solidFill>
                </a:rPr>
              </a:br>
              <a:r>
                <a:rPr lang="af-ZA" altLang="en-US" sz="1000" b="1">
                  <a:solidFill>
                    <a:srgbClr val="006600"/>
                  </a:solidFill>
                </a:rPr>
                <a:t>Daniel 9:24-26: </a:t>
              </a:r>
              <a:r>
                <a:rPr lang="af-ZA" altLang="en-US" sz="1000" b="1" i="1">
                  <a:solidFill>
                    <a:srgbClr val="006600"/>
                  </a:solidFill>
                </a:rPr>
                <a:t>“</a:t>
              </a:r>
              <a:r>
                <a:rPr lang="af-ZA" altLang="en-US" sz="1000" b="1" i="1" baseline="30000">
                  <a:solidFill>
                    <a:srgbClr val="006600"/>
                  </a:solidFill>
                </a:rPr>
                <a:t>24</a:t>
              </a:r>
              <a:r>
                <a:rPr lang="af-ZA" altLang="en-US" sz="1000" b="1" i="1">
                  <a:solidFill>
                    <a:srgbClr val="006600"/>
                  </a:solidFill>
                </a:rPr>
                <a:t>Seventy weeks are determined for your people and for your holy city to finish the transgression, to make an end to sins, to make reconcilliation for iniquity, to bring in everlasting righteousness, to seal up vision and prophecy, and to anoint the Most Holy. </a:t>
              </a:r>
              <a:r>
                <a:rPr lang="af-ZA" altLang="en-US" sz="1000" b="1" i="1" baseline="30000">
                  <a:solidFill>
                    <a:srgbClr val="006600"/>
                  </a:solidFill>
                </a:rPr>
                <a:t>25</a:t>
              </a:r>
              <a:r>
                <a:rPr lang="af-ZA" altLang="en-US" sz="1000" b="1" i="1">
                  <a:solidFill>
                    <a:srgbClr val="006600"/>
                  </a:solidFill>
                </a:rPr>
                <a:t>Know therefore and understand, that from the going forth of the command to restore and build Jerusalem until Messiah the Prince, there shall be </a:t>
              </a:r>
              <a:r>
                <a:rPr lang="af-ZA" altLang="en-US" sz="1000" b="1" i="1" u="sng">
                  <a:solidFill>
                    <a:srgbClr val="006600"/>
                  </a:solidFill>
                </a:rPr>
                <a:t>seven weeks and sixty-two weeks</a:t>
              </a:r>
              <a:r>
                <a:rPr lang="af-ZA" altLang="en-US" sz="1000" b="1" i="1">
                  <a:solidFill>
                    <a:srgbClr val="006600"/>
                  </a:solidFill>
                </a:rPr>
                <a:t>; The street shall be built again, and the wall, even in troublesome times. </a:t>
              </a:r>
              <a:r>
                <a:rPr lang="af-ZA" altLang="en-US" sz="1000" b="1" i="1" baseline="30000">
                  <a:solidFill>
                    <a:srgbClr val="006600"/>
                  </a:solidFill>
                </a:rPr>
                <a:t>26</a:t>
              </a:r>
              <a:r>
                <a:rPr lang="af-ZA" altLang="en-US" sz="1000" b="1" i="1">
                  <a:solidFill>
                    <a:srgbClr val="006600"/>
                  </a:solidFill>
                </a:rPr>
                <a:t>And after the sixty-two weeks </a:t>
              </a:r>
              <a:r>
                <a:rPr lang="af-ZA" altLang="en-US" sz="1000" b="1" i="1" u="sng">
                  <a:solidFill>
                    <a:srgbClr val="006600"/>
                  </a:solidFill>
                </a:rPr>
                <a:t>Messiah shall be cut off</a:t>
              </a:r>
              <a:r>
                <a:rPr lang="af-ZA" altLang="en-US" sz="1000" b="1" i="1">
                  <a:solidFill>
                    <a:srgbClr val="006600"/>
                  </a:solidFill>
                </a:rPr>
                <a:t>, but not for Himself; And the people of the Prince who is to come shall destroy the city and the sanctuary. The end of it shall be with a flood, and till the end of the war desolations are determined.”</a:t>
              </a:r>
              <a:endParaRPr lang="en-GB" altLang="en-US" sz="1000" b="1" i="1">
                <a:solidFill>
                  <a:srgbClr val="006600"/>
                </a:solidFill>
              </a:endParaRPr>
            </a:p>
          </p:txBody>
        </p:sp>
        <p:sp>
          <p:nvSpPr>
            <p:cNvPr id="10248" name="AutoShape 32">
              <a:extLst>
                <a:ext uri="{FF2B5EF4-FFF2-40B4-BE49-F238E27FC236}">
                  <a16:creationId xmlns:a16="http://schemas.microsoft.com/office/drawing/2014/main" id="{AB170357-3C45-40E7-A910-D28A05D6044D}"/>
                </a:ext>
              </a:extLst>
            </p:cNvPr>
            <p:cNvSpPr>
              <a:spLocks noChangeArrowheads="1"/>
            </p:cNvSpPr>
            <p:nvPr/>
          </p:nvSpPr>
          <p:spPr bwMode="auto">
            <a:xfrm>
              <a:off x="2562" y="3204"/>
              <a:ext cx="137" cy="136"/>
            </a:xfrm>
            <a:prstGeom prst="rightArrow">
              <a:avLst>
                <a:gd name="adj1" fmla="val 50000"/>
                <a:gd name="adj2" fmla="val 25184"/>
              </a:avLst>
            </a:prstGeom>
            <a:solidFill>
              <a:srgbClr val="CC0000"/>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sp>
          <p:nvSpPr>
            <p:cNvPr id="10249" name="Text Box 33">
              <a:extLst>
                <a:ext uri="{FF2B5EF4-FFF2-40B4-BE49-F238E27FC236}">
                  <a16:creationId xmlns:a16="http://schemas.microsoft.com/office/drawing/2014/main" id="{093DD309-A5A7-4D89-A646-0D57DFFA960B}"/>
                </a:ext>
              </a:extLst>
            </p:cNvPr>
            <p:cNvSpPr txBox="1">
              <a:spLocks noChangeArrowheads="1"/>
            </p:cNvSpPr>
            <p:nvPr/>
          </p:nvSpPr>
          <p:spPr bwMode="auto">
            <a:xfrm>
              <a:off x="2744" y="2659"/>
              <a:ext cx="2767" cy="1260"/>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r>
                <a:rPr lang="en-US" altLang="en-US" sz="1000" b="1" u="sng">
                  <a:solidFill>
                    <a:schemeClr val="accent2"/>
                  </a:solidFill>
                </a:rPr>
                <a:t>Jesus was in fact crucified according to the prophecy.</a:t>
              </a:r>
            </a:p>
            <a:p>
              <a:pPr algn="just" eaLnBrk="1" hangingPunct="1">
                <a:spcBef>
                  <a:spcPct val="0"/>
                </a:spcBef>
                <a:buFontTx/>
                <a:buNone/>
              </a:pPr>
              <a:r>
                <a:rPr lang="en-US" altLang="en-US" sz="1000"/>
                <a:t>Approximately 538 before Christ, King Cyrus issued a decree for the house of the Lord to be rebuilt (Ezra 1:1). This was opposed and delayed the process. About </a:t>
              </a:r>
              <a:r>
                <a:rPr lang="en-US" altLang="en-US" sz="1000" u="sng"/>
                <a:t>450</a:t>
              </a:r>
              <a:r>
                <a:rPr lang="en-US" altLang="en-US" sz="1000"/>
                <a:t> before Christ, King Darius issued a decree for the rebuilding to be completed: Ezra 6:12: </a:t>
              </a:r>
              <a:r>
                <a:rPr lang="en-US" altLang="en-US" sz="1000" i="1"/>
                <a:t>“And may the God who causes His name to dwell there destroy any king or people who put their hand to alter it, or to destroy this house of God which is in Jerusalem. I Darius issue a decree, let it be done diligently.”</a:t>
              </a:r>
            </a:p>
            <a:p>
              <a:pPr eaLnBrk="1" hangingPunct="1">
                <a:spcBef>
                  <a:spcPct val="0"/>
                </a:spcBef>
                <a:buFontTx/>
                <a:buNone/>
              </a:pPr>
              <a:r>
                <a:rPr lang="en-US" altLang="en-US" sz="1200" b="1" i="1" u="sng"/>
                <a:t>7 X 62</a:t>
              </a:r>
              <a:r>
                <a:rPr lang="en-US" altLang="en-US" sz="1200" b="1" i="1"/>
                <a:t> = 483</a:t>
              </a:r>
            </a:p>
            <a:p>
              <a:pPr eaLnBrk="1" hangingPunct="1">
                <a:spcBef>
                  <a:spcPct val="0"/>
                </a:spcBef>
                <a:buFontTx/>
                <a:buNone/>
              </a:pPr>
              <a:r>
                <a:rPr lang="en-US" altLang="en-US" sz="1200" b="1" i="1"/>
                <a:t>483-</a:t>
              </a:r>
              <a:r>
                <a:rPr lang="en-US" altLang="en-US" sz="1200" b="1" i="1" u="sng"/>
                <a:t>450</a:t>
              </a:r>
              <a:r>
                <a:rPr lang="en-US" altLang="en-US" sz="1200" b="1" i="1"/>
                <a:t> = </a:t>
              </a:r>
              <a:r>
                <a:rPr lang="en-US" altLang="en-US" sz="1200" b="1" i="1" u="sng"/>
                <a:t>33</a:t>
              </a:r>
            </a:p>
            <a:p>
              <a:pPr algn="just" eaLnBrk="1" hangingPunct="1">
                <a:spcBef>
                  <a:spcPct val="0"/>
                </a:spcBef>
                <a:buFontTx/>
                <a:buNone/>
              </a:pPr>
              <a:r>
                <a:rPr lang="en-US" altLang="en-US" sz="1000"/>
                <a:t>Jesus Christ was crucified about </a:t>
              </a:r>
              <a:r>
                <a:rPr lang="en-US" altLang="en-US" sz="1000" u="sng"/>
                <a:t>33</a:t>
              </a:r>
              <a:r>
                <a:rPr lang="en-US" altLang="en-US" sz="1000"/>
                <a:t> after Christ (AD). The city Jerusalem and the temple were destroyed by the Romans 70 after Christ.</a:t>
              </a:r>
              <a:endParaRPr lang="en-GB" altLang="en-US" sz="1000"/>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0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4">
            <a:extLst>
              <a:ext uri="{FF2B5EF4-FFF2-40B4-BE49-F238E27FC236}">
                <a16:creationId xmlns:a16="http://schemas.microsoft.com/office/drawing/2014/main" id="{66A55B1F-65AE-4E89-A354-4E4F7A204D73}"/>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900">
                <a:solidFill>
                  <a:schemeClr val="bg2"/>
                </a:solidFill>
                <a:latin typeface="Verdana" panose="020B0604030504040204" pitchFamily="34" charset="0"/>
              </a:rPr>
              <a:t>For more info: www.matthew28.co.za</a:t>
            </a:r>
          </a:p>
        </p:txBody>
      </p:sp>
      <p:sp>
        <p:nvSpPr>
          <p:cNvPr id="11267" name="Rectangle 4">
            <a:extLst>
              <a:ext uri="{FF2B5EF4-FFF2-40B4-BE49-F238E27FC236}">
                <a16:creationId xmlns:a16="http://schemas.microsoft.com/office/drawing/2014/main" id="{71A7AE99-5D33-483B-BDBE-EBC30D4C8BF2}"/>
              </a:ext>
            </a:extLst>
          </p:cNvPr>
          <p:cNvSpPr>
            <a:spLocks noGrp="1" noChangeArrowheads="1"/>
          </p:cNvSpPr>
          <p:nvPr>
            <p:ph type="title"/>
          </p:nvPr>
        </p:nvSpPr>
        <p:spPr>
          <a:xfrm>
            <a:off x="457200" y="188913"/>
            <a:ext cx="8229600" cy="431800"/>
          </a:xfrm>
          <a:noFill/>
        </p:spPr>
        <p:txBody>
          <a:bodyPr/>
          <a:lstStyle/>
          <a:p>
            <a:pPr eaLnBrk="1" hangingPunct="1"/>
            <a:r>
              <a:rPr lang="en-US" altLang="en-US" sz="2400">
                <a:solidFill>
                  <a:schemeClr val="accent2"/>
                </a:solidFill>
              </a:rPr>
              <a:t>Prophecies </a:t>
            </a:r>
            <a:r>
              <a:rPr lang="en-US" altLang="en-US" sz="1600">
                <a:solidFill>
                  <a:schemeClr val="accent2"/>
                </a:solidFill>
              </a:rPr>
              <a:t>continued</a:t>
            </a:r>
            <a:endParaRPr lang="en-GB" altLang="en-US" sz="2400">
              <a:solidFill>
                <a:schemeClr val="accent2"/>
              </a:solidFill>
            </a:endParaRPr>
          </a:p>
        </p:txBody>
      </p:sp>
      <p:grpSp>
        <p:nvGrpSpPr>
          <p:cNvPr id="2" name="Group 17">
            <a:extLst>
              <a:ext uri="{FF2B5EF4-FFF2-40B4-BE49-F238E27FC236}">
                <a16:creationId xmlns:a16="http://schemas.microsoft.com/office/drawing/2014/main" id="{2B4CF980-09FD-4BAB-8139-8629C0706629}"/>
              </a:ext>
            </a:extLst>
          </p:cNvPr>
          <p:cNvGrpSpPr>
            <a:grpSpLocks/>
          </p:cNvGrpSpPr>
          <p:nvPr/>
        </p:nvGrpSpPr>
        <p:grpSpPr bwMode="auto">
          <a:xfrm>
            <a:off x="323850" y="692150"/>
            <a:ext cx="8424863" cy="1320800"/>
            <a:chOff x="204" y="436"/>
            <a:chExt cx="5307" cy="832"/>
          </a:xfrm>
        </p:grpSpPr>
        <p:sp>
          <p:nvSpPr>
            <p:cNvPr id="11281" name="Rectangle 5">
              <a:extLst>
                <a:ext uri="{FF2B5EF4-FFF2-40B4-BE49-F238E27FC236}">
                  <a16:creationId xmlns:a16="http://schemas.microsoft.com/office/drawing/2014/main" id="{6576D614-4818-4135-A0E1-9C6AB4089933}"/>
                </a:ext>
              </a:extLst>
            </p:cNvPr>
            <p:cNvSpPr>
              <a:spLocks noChangeArrowheads="1"/>
            </p:cNvSpPr>
            <p:nvPr/>
          </p:nvSpPr>
          <p:spPr bwMode="auto">
            <a:xfrm>
              <a:off x="204" y="436"/>
              <a:ext cx="2313" cy="832"/>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000" b="1" u="sng">
                  <a:solidFill>
                    <a:schemeClr val="accent2"/>
                  </a:solidFill>
                </a:rPr>
                <a:t>Written about 750 years before Christ</a:t>
              </a:r>
              <a:br>
                <a:rPr lang="en-US" altLang="en-US" sz="1000" b="1">
                  <a:solidFill>
                    <a:srgbClr val="006600"/>
                  </a:solidFill>
                </a:rPr>
              </a:br>
              <a:r>
                <a:rPr lang="en-US" altLang="en-US" sz="1000" b="1">
                  <a:solidFill>
                    <a:srgbClr val="006600"/>
                  </a:solidFill>
                </a:rPr>
                <a:t>Isaiah 53:8-9: </a:t>
              </a:r>
              <a:r>
                <a:rPr lang="en-US" altLang="en-US" sz="1000" b="1" i="1">
                  <a:solidFill>
                    <a:srgbClr val="006600"/>
                  </a:solidFill>
                </a:rPr>
                <a:t>“</a:t>
              </a:r>
              <a:r>
                <a:rPr lang="en-US" altLang="en-US" sz="1000" b="1" i="1" baseline="30000">
                  <a:solidFill>
                    <a:srgbClr val="006600"/>
                  </a:solidFill>
                </a:rPr>
                <a:t>8</a:t>
              </a:r>
              <a:r>
                <a:rPr lang="en-US" altLang="en-US" sz="1000" b="1" i="1">
                  <a:solidFill>
                    <a:srgbClr val="006600"/>
                  </a:solidFill>
                </a:rPr>
                <a:t>He was taken from prison and from judgment, and who will declare His generation? For He was cut off from the land of the living; for the transgressions of My people He was stricken. </a:t>
              </a:r>
              <a:r>
                <a:rPr lang="en-US" altLang="en-US" sz="1000" b="1" i="1" baseline="30000">
                  <a:solidFill>
                    <a:srgbClr val="006600"/>
                  </a:solidFill>
                </a:rPr>
                <a:t>9</a:t>
              </a:r>
              <a:r>
                <a:rPr lang="en-US" altLang="en-US" sz="1000" b="1" i="1">
                  <a:solidFill>
                    <a:srgbClr val="006600"/>
                  </a:solidFill>
                </a:rPr>
                <a:t>And they made His grave with the wicked – But with the rich at His death, because He had done no violence, nor was any deceit in His mouth.”</a:t>
              </a:r>
            </a:p>
          </p:txBody>
        </p:sp>
        <p:sp>
          <p:nvSpPr>
            <p:cNvPr id="11282" name="AutoShape 6">
              <a:extLst>
                <a:ext uri="{FF2B5EF4-FFF2-40B4-BE49-F238E27FC236}">
                  <a16:creationId xmlns:a16="http://schemas.microsoft.com/office/drawing/2014/main" id="{B17E75CC-7273-4D24-8715-DF2F97B31CF2}"/>
                </a:ext>
              </a:extLst>
            </p:cNvPr>
            <p:cNvSpPr>
              <a:spLocks noChangeArrowheads="1"/>
            </p:cNvSpPr>
            <p:nvPr/>
          </p:nvSpPr>
          <p:spPr bwMode="auto">
            <a:xfrm>
              <a:off x="2562" y="799"/>
              <a:ext cx="137" cy="136"/>
            </a:xfrm>
            <a:prstGeom prst="rightArrow">
              <a:avLst>
                <a:gd name="adj1" fmla="val 50000"/>
                <a:gd name="adj2" fmla="val 25184"/>
              </a:avLst>
            </a:prstGeom>
            <a:solidFill>
              <a:srgbClr val="CC0000"/>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sp>
          <p:nvSpPr>
            <p:cNvPr id="11283" name="Text Box 7">
              <a:extLst>
                <a:ext uri="{FF2B5EF4-FFF2-40B4-BE49-F238E27FC236}">
                  <a16:creationId xmlns:a16="http://schemas.microsoft.com/office/drawing/2014/main" id="{3AE1FF8D-1A2F-4ABB-A45D-2F4979233BA8}"/>
                </a:ext>
              </a:extLst>
            </p:cNvPr>
            <p:cNvSpPr txBox="1">
              <a:spLocks noChangeArrowheads="1"/>
            </p:cNvSpPr>
            <p:nvPr/>
          </p:nvSpPr>
          <p:spPr bwMode="auto">
            <a:xfrm>
              <a:off x="2744" y="527"/>
              <a:ext cx="2767" cy="640"/>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r>
                <a:rPr lang="en-US" altLang="en-US" sz="1000" b="1" u="sng" dirty="0">
                  <a:solidFill>
                    <a:schemeClr val="accent2"/>
                  </a:solidFill>
                </a:rPr>
                <a:t>Jesus dies on the cross.</a:t>
              </a:r>
            </a:p>
            <a:p>
              <a:pPr algn="just" eaLnBrk="1" hangingPunct="1">
                <a:spcBef>
                  <a:spcPct val="0"/>
                </a:spcBef>
                <a:buFontTx/>
                <a:buNone/>
              </a:pPr>
              <a:r>
                <a:rPr lang="en-US" altLang="en-US" sz="1000" dirty="0"/>
                <a:t>Luke 23:44-46: </a:t>
              </a:r>
              <a:r>
                <a:rPr lang="en-US" altLang="en-US" sz="1000" i="1" dirty="0"/>
                <a:t>“</a:t>
              </a:r>
              <a:r>
                <a:rPr lang="en-US" altLang="en-US" sz="1000" i="1" baseline="30000" dirty="0"/>
                <a:t>44</a:t>
              </a:r>
              <a:r>
                <a:rPr lang="en-US" altLang="en-US" sz="1000" i="1" dirty="0"/>
                <a:t>Now it was about the sixth hour, and there was darkness over all the earth until the ninth hour. </a:t>
              </a:r>
              <a:r>
                <a:rPr lang="en-US" altLang="en-US" sz="1000" i="1" baseline="30000" dirty="0"/>
                <a:t>45</a:t>
              </a:r>
              <a:r>
                <a:rPr lang="en-US" altLang="en-US" sz="1000" i="1" dirty="0"/>
                <a:t>Then the sun was darkened, and the veil of the temple was torn in two. </a:t>
              </a:r>
              <a:r>
                <a:rPr lang="en-US" altLang="en-US" sz="1000" i="1" baseline="30000" dirty="0"/>
                <a:t>46</a:t>
              </a:r>
              <a:r>
                <a:rPr lang="en-US" altLang="en-US" sz="1000" i="1" dirty="0"/>
                <a:t>And then Jesus had cried out with a loud voice, He said, ‘Father, into Your hands, I commit My spirit.’ Having said this, He breathed His last.”</a:t>
              </a:r>
              <a:endParaRPr lang="en-GB" altLang="en-US" sz="1000" i="1" dirty="0"/>
            </a:p>
          </p:txBody>
        </p:sp>
      </p:grpSp>
      <p:grpSp>
        <p:nvGrpSpPr>
          <p:cNvPr id="3" name="Group 18">
            <a:extLst>
              <a:ext uri="{FF2B5EF4-FFF2-40B4-BE49-F238E27FC236}">
                <a16:creationId xmlns:a16="http://schemas.microsoft.com/office/drawing/2014/main" id="{88D98BC7-88D7-415A-A172-86ED17113899}"/>
              </a:ext>
            </a:extLst>
          </p:cNvPr>
          <p:cNvGrpSpPr>
            <a:grpSpLocks/>
          </p:cNvGrpSpPr>
          <p:nvPr/>
        </p:nvGrpSpPr>
        <p:grpSpPr bwMode="auto">
          <a:xfrm>
            <a:off x="323850" y="1989138"/>
            <a:ext cx="8424863" cy="1323975"/>
            <a:chOff x="204" y="1253"/>
            <a:chExt cx="5307" cy="834"/>
          </a:xfrm>
        </p:grpSpPr>
        <p:sp>
          <p:nvSpPr>
            <p:cNvPr id="11278" name="Rectangle 8">
              <a:extLst>
                <a:ext uri="{FF2B5EF4-FFF2-40B4-BE49-F238E27FC236}">
                  <a16:creationId xmlns:a16="http://schemas.microsoft.com/office/drawing/2014/main" id="{B23B24DA-5BA6-474B-BDF3-A33EF1B42473}"/>
                </a:ext>
              </a:extLst>
            </p:cNvPr>
            <p:cNvSpPr>
              <a:spLocks noChangeArrowheads="1"/>
            </p:cNvSpPr>
            <p:nvPr/>
          </p:nvSpPr>
          <p:spPr bwMode="auto">
            <a:xfrm>
              <a:off x="204" y="1313"/>
              <a:ext cx="2313" cy="75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000" b="1" u="sng" dirty="0">
                  <a:solidFill>
                    <a:schemeClr val="accent2"/>
                  </a:solidFill>
                </a:rPr>
                <a:t>Written about 1000 years before Christ</a:t>
              </a:r>
              <a:br>
                <a:rPr lang="en-US" altLang="en-US" sz="1000" b="1" dirty="0">
                  <a:solidFill>
                    <a:srgbClr val="006600"/>
                  </a:solidFill>
                </a:rPr>
              </a:br>
              <a:r>
                <a:rPr lang="en-US" altLang="en-US" sz="1000" b="1" dirty="0">
                  <a:solidFill>
                    <a:srgbClr val="006600"/>
                  </a:solidFill>
                </a:rPr>
                <a:t>Psalm 22:1: </a:t>
              </a:r>
              <a:r>
                <a:rPr lang="en-US" altLang="en-US" sz="1000" b="1" i="1" dirty="0">
                  <a:solidFill>
                    <a:srgbClr val="006600"/>
                  </a:solidFill>
                </a:rPr>
                <a:t>“God, My God, why have you forsaken Me?”</a:t>
              </a:r>
            </a:p>
            <a:p>
              <a:pPr eaLnBrk="1" hangingPunct="1">
                <a:buFontTx/>
                <a:buNone/>
              </a:pPr>
              <a:r>
                <a:rPr lang="en-US" altLang="en-US" sz="1000" b="1" dirty="0">
                  <a:solidFill>
                    <a:srgbClr val="006600"/>
                  </a:solidFill>
                </a:rPr>
                <a:t>Psalm 22:16-18: </a:t>
              </a:r>
              <a:r>
                <a:rPr lang="en-US" altLang="en-US" sz="1000" b="1" i="1" dirty="0">
                  <a:solidFill>
                    <a:srgbClr val="006600"/>
                  </a:solidFill>
                </a:rPr>
                <a:t>“</a:t>
              </a:r>
              <a:r>
                <a:rPr lang="en-US" altLang="en-US" sz="1000" b="1" i="1" baseline="30000" dirty="0">
                  <a:solidFill>
                    <a:srgbClr val="006600"/>
                  </a:solidFill>
                </a:rPr>
                <a:t>16</a:t>
              </a:r>
              <a:r>
                <a:rPr lang="en-US" altLang="en-US" sz="1000" b="1" i="1" dirty="0">
                  <a:solidFill>
                    <a:srgbClr val="006600"/>
                  </a:solidFill>
                </a:rPr>
                <a:t>For dogs have surrounded Me; The congregation of the wicked has enclosed Me. They pierced My hands and My feet; </a:t>
              </a:r>
              <a:r>
                <a:rPr lang="en-US" altLang="en-US" sz="1000" b="1" i="1" baseline="30000" dirty="0">
                  <a:solidFill>
                    <a:srgbClr val="006600"/>
                  </a:solidFill>
                </a:rPr>
                <a:t>17</a:t>
              </a:r>
              <a:r>
                <a:rPr lang="en-US" altLang="en-US" sz="1000" b="1" i="1" dirty="0">
                  <a:solidFill>
                    <a:srgbClr val="006600"/>
                  </a:solidFill>
                </a:rPr>
                <a:t>I can count all My bones. They look and stare at Me. </a:t>
              </a:r>
              <a:r>
                <a:rPr lang="en-US" altLang="en-US" sz="1000" b="1" i="1" baseline="30000" dirty="0">
                  <a:solidFill>
                    <a:srgbClr val="006600"/>
                  </a:solidFill>
                </a:rPr>
                <a:t>18</a:t>
              </a:r>
              <a:r>
                <a:rPr lang="en-US" altLang="en-US" sz="1000" b="1" i="1" dirty="0">
                  <a:solidFill>
                    <a:srgbClr val="006600"/>
                  </a:solidFill>
                </a:rPr>
                <a:t>They divide My garments among them, And for My clothing they cast lots.”</a:t>
              </a:r>
            </a:p>
          </p:txBody>
        </p:sp>
        <p:sp>
          <p:nvSpPr>
            <p:cNvPr id="11279" name="AutoShape 9">
              <a:extLst>
                <a:ext uri="{FF2B5EF4-FFF2-40B4-BE49-F238E27FC236}">
                  <a16:creationId xmlns:a16="http://schemas.microsoft.com/office/drawing/2014/main" id="{7C3F6B2A-A4A9-4B9B-9D20-E7433D85B368}"/>
                </a:ext>
              </a:extLst>
            </p:cNvPr>
            <p:cNvSpPr>
              <a:spLocks noChangeArrowheads="1"/>
            </p:cNvSpPr>
            <p:nvPr/>
          </p:nvSpPr>
          <p:spPr bwMode="auto">
            <a:xfrm>
              <a:off x="2562" y="1586"/>
              <a:ext cx="137" cy="136"/>
            </a:xfrm>
            <a:prstGeom prst="rightArrow">
              <a:avLst>
                <a:gd name="adj1" fmla="val 50000"/>
                <a:gd name="adj2" fmla="val 25184"/>
              </a:avLst>
            </a:prstGeom>
            <a:solidFill>
              <a:srgbClr val="CC0000"/>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sp>
          <p:nvSpPr>
            <p:cNvPr id="11280" name="Text Box 10">
              <a:extLst>
                <a:ext uri="{FF2B5EF4-FFF2-40B4-BE49-F238E27FC236}">
                  <a16:creationId xmlns:a16="http://schemas.microsoft.com/office/drawing/2014/main" id="{60769BAC-3CDA-4BF7-B7EB-03A40E6D81DB}"/>
                </a:ext>
              </a:extLst>
            </p:cNvPr>
            <p:cNvSpPr txBox="1">
              <a:spLocks noChangeArrowheads="1"/>
            </p:cNvSpPr>
            <p:nvPr/>
          </p:nvSpPr>
          <p:spPr bwMode="auto">
            <a:xfrm>
              <a:off x="2744" y="1253"/>
              <a:ext cx="2767" cy="834"/>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r>
                <a:rPr lang="en-US" altLang="en-US" sz="1000" b="1" u="sng">
                  <a:solidFill>
                    <a:schemeClr val="accent2"/>
                  </a:solidFill>
                </a:rPr>
                <a:t>Jesus was crucified according to prophecies</a:t>
              </a:r>
              <a:r>
                <a:rPr lang="en-US" altLang="en-US" sz="1000" u="sng"/>
                <a:t> </a:t>
              </a:r>
              <a:r>
                <a:rPr lang="en-US" altLang="en-US" sz="1000"/>
                <a:t> </a:t>
              </a:r>
            </a:p>
            <a:p>
              <a:pPr algn="just" eaLnBrk="1" hangingPunct="1">
                <a:spcBef>
                  <a:spcPct val="0"/>
                </a:spcBef>
                <a:buFontTx/>
                <a:buNone/>
              </a:pPr>
              <a:r>
                <a:rPr lang="en-US" altLang="en-US" sz="1000"/>
                <a:t>Matthew 27:35: </a:t>
              </a:r>
              <a:r>
                <a:rPr lang="en-US" altLang="en-US" sz="1000" i="1"/>
                <a:t>“Then they crucified Him, and divided His garments, casting lots, that it might be fulfilled which was spoken by the prophet: ‘They divided My garments among them, and for My clothing they cast lots.’”</a:t>
              </a:r>
            </a:p>
            <a:p>
              <a:pPr eaLnBrk="1" hangingPunct="1">
                <a:spcBef>
                  <a:spcPct val="0"/>
                </a:spcBef>
                <a:buFontTx/>
                <a:buNone/>
              </a:pPr>
              <a:r>
                <a:rPr lang="en-US" altLang="en-US" sz="1000"/>
                <a:t>Matthew 27:46: </a:t>
              </a:r>
              <a:r>
                <a:rPr lang="en-US" altLang="en-US" sz="1000" i="1"/>
                <a:t>“And about the ninth hour Jesus cried out with a loud voice, saying, ‘Eli, Eli, lama sabachtani?’ that is, ‘My God, My God, why have You forsaken Me?’”</a:t>
              </a:r>
              <a:endParaRPr lang="en-GB" altLang="en-US" sz="1000" i="1"/>
            </a:p>
          </p:txBody>
        </p:sp>
      </p:grpSp>
      <p:grpSp>
        <p:nvGrpSpPr>
          <p:cNvPr id="4" name="Group 19">
            <a:extLst>
              <a:ext uri="{FF2B5EF4-FFF2-40B4-BE49-F238E27FC236}">
                <a16:creationId xmlns:a16="http://schemas.microsoft.com/office/drawing/2014/main" id="{5A7141F5-A660-4BE0-A9B1-990F32EEF4F2}"/>
              </a:ext>
            </a:extLst>
          </p:cNvPr>
          <p:cNvGrpSpPr>
            <a:grpSpLocks/>
          </p:cNvGrpSpPr>
          <p:nvPr/>
        </p:nvGrpSpPr>
        <p:grpSpPr bwMode="auto">
          <a:xfrm>
            <a:off x="323850" y="3444875"/>
            <a:ext cx="8424863" cy="1477963"/>
            <a:chOff x="204" y="2170"/>
            <a:chExt cx="5307" cy="931"/>
          </a:xfrm>
        </p:grpSpPr>
        <p:sp>
          <p:nvSpPr>
            <p:cNvPr id="11275" name="Rectangle 11">
              <a:extLst>
                <a:ext uri="{FF2B5EF4-FFF2-40B4-BE49-F238E27FC236}">
                  <a16:creationId xmlns:a16="http://schemas.microsoft.com/office/drawing/2014/main" id="{D6BDDD89-71CD-424A-82FD-0D3B7400376E}"/>
                </a:ext>
              </a:extLst>
            </p:cNvPr>
            <p:cNvSpPr>
              <a:spLocks noChangeArrowheads="1"/>
            </p:cNvSpPr>
            <p:nvPr/>
          </p:nvSpPr>
          <p:spPr bwMode="auto">
            <a:xfrm>
              <a:off x="204" y="2352"/>
              <a:ext cx="2313" cy="544"/>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af-ZA" altLang="en-US" sz="1000" b="1" u="sng">
                  <a:solidFill>
                    <a:schemeClr val="accent2"/>
                  </a:solidFill>
                </a:rPr>
                <a:t>Written about 722 years before Christ</a:t>
              </a:r>
              <a:br>
                <a:rPr lang="af-ZA" altLang="en-US" sz="1000" b="1">
                  <a:solidFill>
                    <a:schemeClr val="accent2"/>
                  </a:solidFill>
                </a:rPr>
              </a:br>
              <a:r>
                <a:rPr lang="af-ZA" altLang="en-US" sz="1000" b="1">
                  <a:solidFill>
                    <a:srgbClr val="006600"/>
                  </a:solidFill>
                </a:rPr>
                <a:t>Hosea 6:1-2: </a:t>
              </a:r>
              <a:r>
                <a:rPr lang="af-ZA" altLang="en-US" sz="1000" b="1" i="1">
                  <a:solidFill>
                    <a:srgbClr val="006600"/>
                  </a:solidFill>
                </a:rPr>
                <a:t>“</a:t>
              </a:r>
              <a:r>
                <a:rPr lang="af-ZA" altLang="en-US" sz="1000" b="1" i="1" baseline="30000">
                  <a:solidFill>
                    <a:srgbClr val="006600"/>
                  </a:solidFill>
                </a:rPr>
                <a:t>1</a:t>
              </a:r>
              <a:r>
                <a:rPr lang="af-ZA" altLang="en-US" sz="1000" b="1" i="1">
                  <a:solidFill>
                    <a:srgbClr val="006600"/>
                  </a:solidFill>
                </a:rPr>
                <a:t>Come, and let us return to the Lord; For He has torn, but He will heal us; He has stricken, but will bind us up. </a:t>
              </a:r>
              <a:r>
                <a:rPr lang="af-ZA" altLang="en-US" sz="1000" b="1" i="1" baseline="30000">
                  <a:solidFill>
                    <a:srgbClr val="006600"/>
                  </a:solidFill>
                </a:rPr>
                <a:t>2</a:t>
              </a:r>
              <a:r>
                <a:rPr lang="af-ZA" altLang="en-US" sz="1000" b="1" i="1">
                  <a:solidFill>
                    <a:srgbClr val="006600"/>
                  </a:solidFill>
                </a:rPr>
                <a:t>After two days He will revive us; on the </a:t>
              </a:r>
              <a:r>
                <a:rPr lang="af-ZA" altLang="en-US" sz="1000" b="1" i="1" u="sng">
                  <a:solidFill>
                    <a:srgbClr val="006600"/>
                  </a:solidFill>
                </a:rPr>
                <a:t>third day</a:t>
              </a:r>
              <a:r>
                <a:rPr lang="af-ZA" altLang="en-US" sz="1000" b="1" i="1">
                  <a:solidFill>
                    <a:srgbClr val="006600"/>
                  </a:solidFill>
                </a:rPr>
                <a:t> He will raise us up, that we may live in His sight.”</a:t>
              </a:r>
              <a:endParaRPr lang="en-GB" altLang="en-US" sz="1000" b="1" i="1">
                <a:solidFill>
                  <a:srgbClr val="006600"/>
                </a:solidFill>
              </a:endParaRPr>
            </a:p>
          </p:txBody>
        </p:sp>
        <p:sp>
          <p:nvSpPr>
            <p:cNvPr id="11276" name="AutoShape 12">
              <a:extLst>
                <a:ext uri="{FF2B5EF4-FFF2-40B4-BE49-F238E27FC236}">
                  <a16:creationId xmlns:a16="http://schemas.microsoft.com/office/drawing/2014/main" id="{36383FF0-2F6C-44AF-A9ED-F1AD78085616}"/>
                </a:ext>
              </a:extLst>
            </p:cNvPr>
            <p:cNvSpPr>
              <a:spLocks noChangeArrowheads="1"/>
            </p:cNvSpPr>
            <p:nvPr/>
          </p:nvSpPr>
          <p:spPr bwMode="auto">
            <a:xfrm>
              <a:off x="2562" y="2533"/>
              <a:ext cx="137" cy="136"/>
            </a:xfrm>
            <a:prstGeom prst="rightArrow">
              <a:avLst>
                <a:gd name="adj1" fmla="val 50000"/>
                <a:gd name="adj2" fmla="val 25184"/>
              </a:avLst>
            </a:prstGeom>
            <a:solidFill>
              <a:srgbClr val="CC0000"/>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sp>
          <p:nvSpPr>
            <p:cNvPr id="11277" name="Text Box 13">
              <a:extLst>
                <a:ext uri="{FF2B5EF4-FFF2-40B4-BE49-F238E27FC236}">
                  <a16:creationId xmlns:a16="http://schemas.microsoft.com/office/drawing/2014/main" id="{03AD9B33-352F-4589-B0B2-4FA2C91368BE}"/>
                </a:ext>
              </a:extLst>
            </p:cNvPr>
            <p:cNvSpPr txBox="1">
              <a:spLocks noChangeArrowheads="1"/>
            </p:cNvSpPr>
            <p:nvPr/>
          </p:nvSpPr>
          <p:spPr bwMode="auto">
            <a:xfrm>
              <a:off x="2744" y="2170"/>
              <a:ext cx="2767" cy="931"/>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r>
                <a:rPr lang="en-US" altLang="en-US" sz="1000" b="1" u="sng">
                  <a:solidFill>
                    <a:schemeClr val="accent2"/>
                  </a:solidFill>
                </a:rPr>
                <a:t>Jesus was raised from the dead on the third day.</a:t>
              </a:r>
            </a:p>
            <a:p>
              <a:pPr algn="just" eaLnBrk="1" hangingPunct="1">
                <a:spcBef>
                  <a:spcPct val="0"/>
                </a:spcBef>
                <a:buFontTx/>
                <a:buNone/>
              </a:pPr>
              <a:r>
                <a:rPr lang="en-US" altLang="en-US" sz="1000"/>
                <a:t>John 20:15-17: </a:t>
              </a:r>
              <a:r>
                <a:rPr lang="en-US" altLang="en-US" sz="1000" i="1"/>
                <a:t>“</a:t>
              </a:r>
              <a:r>
                <a:rPr lang="en-US" altLang="en-US" sz="1000" i="1" baseline="30000"/>
                <a:t>15</a:t>
              </a:r>
              <a:r>
                <a:rPr lang="en-US" altLang="en-US" sz="1000" i="1"/>
                <a:t>Jesus said to her, ‘Woman, why are you weeping? Whom are you seeking?’ She, supposing Him to be the gardener, said to Him, ‘Sir, if you have carried Him away, tell me where you have laid Him, and I will take Him away.’ </a:t>
              </a:r>
              <a:r>
                <a:rPr lang="en-US" altLang="en-US" sz="1000" i="1" baseline="30000"/>
                <a:t>16</a:t>
              </a:r>
              <a:r>
                <a:rPr lang="en-US" altLang="en-US" sz="1000" i="1"/>
                <a:t>Jesus said to her, ‘Mary!’ She turned and said to Him, ‘Rabboni!’ (which is to say, Teacher). </a:t>
              </a:r>
              <a:r>
                <a:rPr lang="en-US" altLang="en-US" sz="1000" i="1" baseline="30000"/>
                <a:t>17</a:t>
              </a:r>
              <a:r>
                <a:rPr lang="en-US" altLang="en-US" sz="1000" i="1"/>
                <a:t>Jesus said to her, ‘Do not cling to Me, for I have not yet ascended to My Father; but go to My brethren and say to them, I am ascending to My Father and your Father, and to My God and your God.’”</a:t>
              </a:r>
              <a:endParaRPr lang="en-GB" altLang="en-US" sz="1000" i="1"/>
            </a:p>
          </p:txBody>
        </p:sp>
      </p:grpSp>
      <p:grpSp>
        <p:nvGrpSpPr>
          <p:cNvPr id="5" name="Group 20">
            <a:extLst>
              <a:ext uri="{FF2B5EF4-FFF2-40B4-BE49-F238E27FC236}">
                <a16:creationId xmlns:a16="http://schemas.microsoft.com/office/drawing/2014/main" id="{BDAD06DE-82ED-4005-915E-18D8B976F2CC}"/>
              </a:ext>
            </a:extLst>
          </p:cNvPr>
          <p:cNvGrpSpPr>
            <a:grpSpLocks/>
          </p:cNvGrpSpPr>
          <p:nvPr/>
        </p:nvGrpSpPr>
        <p:grpSpPr bwMode="auto">
          <a:xfrm>
            <a:off x="323850" y="4997450"/>
            <a:ext cx="8424863" cy="1169988"/>
            <a:chOff x="204" y="3148"/>
            <a:chExt cx="5307" cy="737"/>
          </a:xfrm>
        </p:grpSpPr>
        <p:sp>
          <p:nvSpPr>
            <p:cNvPr id="11272" name="Rectangle 14">
              <a:extLst>
                <a:ext uri="{FF2B5EF4-FFF2-40B4-BE49-F238E27FC236}">
                  <a16:creationId xmlns:a16="http://schemas.microsoft.com/office/drawing/2014/main" id="{BACB5E45-44AA-48D5-B87D-BFC80E9EFD12}"/>
                </a:ext>
              </a:extLst>
            </p:cNvPr>
            <p:cNvSpPr>
              <a:spLocks noChangeArrowheads="1"/>
            </p:cNvSpPr>
            <p:nvPr/>
          </p:nvSpPr>
          <p:spPr bwMode="auto">
            <a:xfrm>
              <a:off x="204" y="3300"/>
              <a:ext cx="2313" cy="44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af-ZA" altLang="en-US" sz="1000" b="1" u="sng">
                  <a:solidFill>
                    <a:schemeClr val="accent2"/>
                  </a:solidFill>
                </a:rPr>
                <a:t>Written about 760 years before Christ</a:t>
              </a:r>
              <a:br>
                <a:rPr lang="af-ZA" altLang="en-US" sz="1000" b="1">
                  <a:solidFill>
                    <a:srgbClr val="006600"/>
                  </a:solidFill>
                </a:rPr>
              </a:br>
              <a:r>
                <a:rPr lang="af-ZA" altLang="en-US" sz="1000" b="1">
                  <a:solidFill>
                    <a:srgbClr val="006600"/>
                  </a:solidFill>
                </a:rPr>
                <a:t>Amos 8:9: </a:t>
              </a:r>
              <a:r>
                <a:rPr lang="af-ZA" altLang="en-US" sz="1000" b="1" i="1">
                  <a:solidFill>
                    <a:srgbClr val="006600"/>
                  </a:solidFill>
                </a:rPr>
                <a:t>“’And it shall come to pass in that day.’, says the Lord God, ‘That I will darken the earth in broad daylight;”</a:t>
              </a:r>
              <a:endParaRPr lang="en-GB" altLang="en-US" sz="1000" b="1" i="1">
                <a:solidFill>
                  <a:srgbClr val="006600"/>
                </a:solidFill>
              </a:endParaRPr>
            </a:p>
          </p:txBody>
        </p:sp>
        <p:sp>
          <p:nvSpPr>
            <p:cNvPr id="11273" name="AutoShape 15">
              <a:extLst>
                <a:ext uri="{FF2B5EF4-FFF2-40B4-BE49-F238E27FC236}">
                  <a16:creationId xmlns:a16="http://schemas.microsoft.com/office/drawing/2014/main" id="{132D5D91-DF3D-449E-9611-AF8FD9D9579B}"/>
                </a:ext>
              </a:extLst>
            </p:cNvPr>
            <p:cNvSpPr>
              <a:spLocks noChangeArrowheads="1"/>
            </p:cNvSpPr>
            <p:nvPr/>
          </p:nvSpPr>
          <p:spPr bwMode="auto">
            <a:xfrm>
              <a:off x="2562" y="3379"/>
              <a:ext cx="137" cy="136"/>
            </a:xfrm>
            <a:prstGeom prst="rightArrow">
              <a:avLst>
                <a:gd name="adj1" fmla="val 50000"/>
                <a:gd name="adj2" fmla="val 25184"/>
              </a:avLst>
            </a:prstGeom>
            <a:solidFill>
              <a:srgbClr val="CC0000"/>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sp>
          <p:nvSpPr>
            <p:cNvPr id="11274" name="Text Box 16">
              <a:extLst>
                <a:ext uri="{FF2B5EF4-FFF2-40B4-BE49-F238E27FC236}">
                  <a16:creationId xmlns:a16="http://schemas.microsoft.com/office/drawing/2014/main" id="{A2911792-E153-498B-808D-1E86426C1AAB}"/>
                </a:ext>
              </a:extLst>
            </p:cNvPr>
            <p:cNvSpPr txBox="1">
              <a:spLocks noChangeArrowheads="1"/>
            </p:cNvSpPr>
            <p:nvPr/>
          </p:nvSpPr>
          <p:spPr bwMode="auto">
            <a:xfrm>
              <a:off x="2744" y="3148"/>
              <a:ext cx="2767" cy="737"/>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r>
                <a:rPr lang="en-US" altLang="en-US" sz="1000" b="1" u="sng">
                  <a:solidFill>
                    <a:schemeClr val="accent2"/>
                  </a:solidFill>
                </a:rPr>
                <a:t>Darkness did occur during Jesus’ crucifixion, this was even confirmed by non-believers.</a:t>
              </a:r>
            </a:p>
            <a:p>
              <a:pPr algn="just" eaLnBrk="1" hangingPunct="1">
                <a:spcBef>
                  <a:spcPct val="0"/>
                </a:spcBef>
                <a:buFontTx/>
                <a:buNone/>
              </a:pPr>
              <a:r>
                <a:rPr lang="en-US" altLang="en-US" sz="1000"/>
                <a:t>Luke 23:44: </a:t>
              </a:r>
              <a:r>
                <a:rPr lang="en-US" altLang="en-US" sz="1000" i="1"/>
                <a:t>“Now it was about the sixth hour, and there was darkness over all the earth until the ninth hour.”</a:t>
              </a:r>
            </a:p>
            <a:p>
              <a:pPr algn="just" eaLnBrk="1" hangingPunct="1">
                <a:spcBef>
                  <a:spcPct val="0"/>
                </a:spcBef>
                <a:buFontTx/>
                <a:buNone/>
              </a:pPr>
              <a:r>
                <a:rPr lang="en-US" altLang="en-US" sz="1000"/>
                <a:t>Today we can read about the work of Thallos (non-believer), mentioned by Sextus Julius Africanus (160-240), speculating in Greek what caused the darkness.</a:t>
              </a:r>
              <a:endParaRPr lang="en-GB" altLang="en-US" sz="1000"/>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0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4">
            <a:extLst>
              <a:ext uri="{FF2B5EF4-FFF2-40B4-BE49-F238E27FC236}">
                <a16:creationId xmlns:a16="http://schemas.microsoft.com/office/drawing/2014/main" id="{66A55B1F-65AE-4E89-A354-4E4F7A204D73}"/>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900">
                <a:solidFill>
                  <a:schemeClr val="bg2"/>
                </a:solidFill>
                <a:latin typeface="Verdana" panose="020B0604030504040204" pitchFamily="34" charset="0"/>
              </a:rPr>
              <a:t>For more info: www.matthew28.co.za</a:t>
            </a:r>
          </a:p>
        </p:txBody>
      </p:sp>
      <p:sp>
        <p:nvSpPr>
          <p:cNvPr id="11267" name="Rectangle 4">
            <a:extLst>
              <a:ext uri="{FF2B5EF4-FFF2-40B4-BE49-F238E27FC236}">
                <a16:creationId xmlns:a16="http://schemas.microsoft.com/office/drawing/2014/main" id="{71A7AE99-5D33-483B-BDBE-EBC30D4C8BF2}"/>
              </a:ext>
            </a:extLst>
          </p:cNvPr>
          <p:cNvSpPr>
            <a:spLocks noGrp="1" noChangeArrowheads="1"/>
          </p:cNvSpPr>
          <p:nvPr>
            <p:ph type="title"/>
          </p:nvPr>
        </p:nvSpPr>
        <p:spPr>
          <a:xfrm>
            <a:off x="457200" y="188913"/>
            <a:ext cx="8229600" cy="431800"/>
          </a:xfrm>
          <a:noFill/>
        </p:spPr>
        <p:txBody>
          <a:bodyPr/>
          <a:lstStyle/>
          <a:p>
            <a:pPr eaLnBrk="1" hangingPunct="1"/>
            <a:r>
              <a:rPr lang="en-US" altLang="en-US" sz="2400">
                <a:solidFill>
                  <a:schemeClr val="accent2"/>
                </a:solidFill>
              </a:rPr>
              <a:t>Prophecies </a:t>
            </a:r>
            <a:r>
              <a:rPr lang="en-US" altLang="en-US" sz="1600">
                <a:solidFill>
                  <a:schemeClr val="accent2"/>
                </a:solidFill>
              </a:rPr>
              <a:t>continued</a:t>
            </a:r>
            <a:endParaRPr lang="en-GB" altLang="en-US" sz="2400">
              <a:solidFill>
                <a:schemeClr val="accent2"/>
              </a:solidFill>
            </a:endParaRPr>
          </a:p>
        </p:txBody>
      </p:sp>
      <p:grpSp>
        <p:nvGrpSpPr>
          <p:cNvPr id="2" name="Group 17">
            <a:extLst>
              <a:ext uri="{FF2B5EF4-FFF2-40B4-BE49-F238E27FC236}">
                <a16:creationId xmlns:a16="http://schemas.microsoft.com/office/drawing/2014/main" id="{2B4CF980-09FD-4BAB-8139-8629C0706629}"/>
              </a:ext>
            </a:extLst>
          </p:cNvPr>
          <p:cNvGrpSpPr>
            <a:grpSpLocks/>
          </p:cNvGrpSpPr>
          <p:nvPr/>
        </p:nvGrpSpPr>
        <p:grpSpPr bwMode="auto">
          <a:xfrm>
            <a:off x="234949" y="836712"/>
            <a:ext cx="8451851" cy="4400557"/>
            <a:chOff x="204" y="436"/>
            <a:chExt cx="5324" cy="2772"/>
          </a:xfrm>
        </p:grpSpPr>
        <p:sp>
          <p:nvSpPr>
            <p:cNvPr id="11281" name="Rectangle 5">
              <a:extLst>
                <a:ext uri="{FF2B5EF4-FFF2-40B4-BE49-F238E27FC236}">
                  <a16:creationId xmlns:a16="http://schemas.microsoft.com/office/drawing/2014/main" id="{6576D614-4818-4135-A0E1-9C6AB4089933}"/>
                </a:ext>
              </a:extLst>
            </p:cNvPr>
            <p:cNvSpPr>
              <a:spLocks noChangeArrowheads="1"/>
            </p:cNvSpPr>
            <p:nvPr/>
          </p:nvSpPr>
          <p:spPr bwMode="auto">
            <a:xfrm>
              <a:off x="204" y="436"/>
              <a:ext cx="2313" cy="1357"/>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000" b="1" u="sng" dirty="0">
                  <a:solidFill>
                    <a:schemeClr val="accent2"/>
                  </a:solidFill>
                </a:rPr>
                <a:t>Written about 520 years before Christ</a:t>
              </a:r>
              <a:br>
                <a:rPr lang="en-US" altLang="en-US" sz="1000" b="1" dirty="0">
                  <a:solidFill>
                    <a:srgbClr val="006600"/>
                  </a:solidFill>
                </a:rPr>
              </a:br>
              <a:r>
                <a:rPr lang="en-US" sz="1000" b="1" dirty="0">
                  <a:solidFill>
                    <a:srgbClr val="006600"/>
                  </a:solidFill>
                </a:rPr>
                <a:t>Zechariah 12:10 </a:t>
              </a:r>
              <a:r>
                <a:rPr lang="en-US" altLang="en-US" sz="1000" b="1" dirty="0">
                  <a:solidFill>
                    <a:srgbClr val="006600"/>
                  </a:solidFill>
                </a:rPr>
                <a:t>: </a:t>
              </a:r>
              <a:r>
                <a:rPr lang="en-US" altLang="en-US" sz="1000" b="1" i="1" dirty="0">
                  <a:solidFill>
                    <a:srgbClr val="006600"/>
                  </a:solidFill>
                </a:rPr>
                <a:t>“</a:t>
              </a:r>
              <a:r>
                <a:rPr lang="en-US" sz="1000" b="1" i="1" dirty="0">
                  <a:solidFill>
                    <a:srgbClr val="006600"/>
                  </a:solidFill>
                </a:rPr>
                <a:t>And I will pour on the house of David and on the inhabitants of Jerusalem the Spirit of grace and supplication; then they will look on Me whom they pierced. Yes, they will mourn for Him as one mourns for his only son, and grieve for Him as one grieves for a firstborn.</a:t>
              </a:r>
              <a:r>
                <a:rPr lang="en-US" altLang="en-US" sz="1000" b="1" i="1" dirty="0">
                  <a:solidFill>
                    <a:srgbClr val="006600"/>
                  </a:solidFill>
                </a:rPr>
                <a:t>”</a:t>
              </a:r>
            </a:p>
            <a:p>
              <a:pPr eaLnBrk="1" hangingPunct="1">
                <a:buFontTx/>
                <a:buNone/>
              </a:pPr>
              <a:endParaRPr lang="en-US" altLang="en-US" sz="1000" b="1" i="1" dirty="0">
                <a:solidFill>
                  <a:srgbClr val="006600"/>
                </a:solidFill>
              </a:endParaRPr>
            </a:p>
            <a:p>
              <a:pPr eaLnBrk="1" hangingPunct="1">
                <a:buFontTx/>
                <a:buNone/>
              </a:pPr>
              <a:r>
                <a:rPr lang="en-US" altLang="en-US" sz="1000" dirty="0"/>
                <a:t>Note that in this prophecy one can see the Trinity of God: Father, Son and Holy Spirit being one God manifested to us through the Word of God. God spoke to us through Jesus Christ (Deuteronomy 18:18 and John 12:49) and His Holy Spirit </a:t>
              </a:r>
              <a:r>
                <a:rPr lang="en-US" altLang="en-US" sz="1000"/>
                <a:t>is teaching us (John 14:25)</a:t>
              </a:r>
              <a:endParaRPr lang="en-US" altLang="en-US" sz="1000" dirty="0"/>
            </a:p>
          </p:txBody>
        </p:sp>
        <p:sp>
          <p:nvSpPr>
            <p:cNvPr id="11282" name="AutoShape 6">
              <a:extLst>
                <a:ext uri="{FF2B5EF4-FFF2-40B4-BE49-F238E27FC236}">
                  <a16:creationId xmlns:a16="http://schemas.microsoft.com/office/drawing/2014/main" id="{B17E75CC-7273-4D24-8715-DF2F97B31CF2}"/>
                </a:ext>
              </a:extLst>
            </p:cNvPr>
            <p:cNvSpPr>
              <a:spLocks noChangeArrowheads="1"/>
            </p:cNvSpPr>
            <p:nvPr/>
          </p:nvSpPr>
          <p:spPr bwMode="auto">
            <a:xfrm>
              <a:off x="2562" y="799"/>
              <a:ext cx="137" cy="136"/>
            </a:xfrm>
            <a:prstGeom prst="rightArrow">
              <a:avLst>
                <a:gd name="adj1" fmla="val 50000"/>
                <a:gd name="adj2" fmla="val 25184"/>
              </a:avLst>
            </a:prstGeom>
            <a:solidFill>
              <a:srgbClr val="CC0000"/>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sp>
          <p:nvSpPr>
            <p:cNvPr id="11283" name="Text Box 7">
              <a:extLst>
                <a:ext uri="{FF2B5EF4-FFF2-40B4-BE49-F238E27FC236}">
                  <a16:creationId xmlns:a16="http://schemas.microsoft.com/office/drawing/2014/main" id="{3AE1FF8D-1A2F-4ABB-A45D-2F4979233BA8}"/>
                </a:ext>
              </a:extLst>
            </p:cNvPr>
            <p:cNvSpPr txBox="1">
              <a:spLocks noChangeArrowheads="1"/>
            </p:cNvSpPr>
            <p:nvPr/>
          </p:nvSpPr>
          <p:spPr bwMode="auto">
            <a:xfrm>
              <a:off x="2761" y="436"/>
              <a:ext cx="2767" cy="2772"/>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000" b="1" u="sng" dirty="0">
                  <a:solidFill>
                    <a:schemeClr val="accent2"/>
                  </a:solidFill>
                </a:rPr>
                <a:t>Jesus was born from the house of David</a:t>
              </a:r>
            </a:p>
            <a:p>
              <a:pPr eaLnBrk="1" hangingPunct="1">
                <a:spcBef>
                  <a:spcPct val="0"/>
                </a:spcBef>
                <a:buFontTx/>
                <a:buNone/>
              </a:pPr>
              <a:r>
                <a:rPr lang="en-US" altLang="en-US" sz="1000" dirty="0"/>
                <a:t>Matthew 1:1: </a:t>
              </a:r>
              <a:r>
                <a:rPr lang="en-US" altLang="en-US" sz="1000" i="1" dirty="0"/>
                <a:t>“</a:t>
              </a:r>
              <a:r>
                <a:rPr lang="en-US" sz="1000" i="1" dirty="0"/>
                <a:t>The book of the genealogy of Jesus Christ, the Son of David, the Son of Abraham.</a:t>
              </a:r>
              <a:r>
                <a:rPr lang="en-US" altLang="en-US" sz="1000" i="1" dirty="0"/>
                <a:t>”</a:t>
              </a:r>
              <a:r>
                <a:rPr lang="en-US" altLang="en-US" sz="1000" dirty="0"/>
                <a:t> (Jesus was the firstborn)</a:t>
              </a:r>
            </a:p>
            <a:p>
              <a:pPr eaLnBrk="1" hangingPunct="1">
                <a:spcBef>
                  <a:spcPct val="0"/>
                </a:spcBef>
                <a:buFontTx/>
                <a:buNone/>
              </a:pPr>
              <a:endParaRPr lang="en-US" altLang="en-US" sz="1000" i="1" dirty="0"/>
            </a:p>
            <a:p>
              <a:pPr eaLnBrk="1" hangingPunct="1">
                <a:spcBef>
                  <a:spcPct val="0"/>
                </a:spcBef>
                <a:buFontTx/>
                <a:buNone/>
              </a:pPr>
              <a:r>
                <a:rPr lang="en-GB" altLang="en-US" sz="1000" b="1" u="sng" dirty="0">
                  <a:solidFill>
                    <a:schemeClr val="accent2"/>
                  </a:solidFill>
                </a:rPr>
                <a:t>The Holy Spirit was poured out in Jerusalem on the Feast of Weeks which became Pentecost</a:t>
              </a:r>
              <a:br>
                <a:rPr lang="en-GB" altLang="en-US" sz="1000" i="1" dirty="0"/>
              </a:br>
              <a:r>
                <a:rPr lang="en-US" sz="1000" dirty="0"/>
                <a:t>​Acts 2:1-4</a:t>
              </a:r>
              <a:r>
                <a:rPr lang="en-US" sz="1000" i="1" dirty="0"/>
                <a:t>: “</a:t>
              </a:r>
              <a:r>
                <a:rPr lang="en-US" sz="1000" i="1" baseline="30000" dirty="0"/>
                <a:t>1</a:t>
              </a:r>
              <a:r>
                <a:rPr lang="en-US" sz="1000" i="1" dirty="0"/>
                <a:t>When the Day of Pentecost had fully come, they were all with one accord in one place. </a:t>
              </a:r>
              <a:r>
                <a:rPr lang="en-US" sz="1000" i="1" baseline="30000" dirty="0"/>
                <a:t>2</a:t>
              </a:r>
              <a:r>
                <a:rPr lang="en-US" sz="1000" i="1" dirty="0"/>
                <a:t>And suddenly there came a sound from heaven, as of a rushing mighty wind, and it filled the whole house where they were sitting. </a:t>
              </a:r>
              <a:r>
                <a:rPr lang="en-US" sz="1000" i="1" baseline="30000" dirty="0"/>
                <a:t>3</a:t>
              </a:r>
              <a:r>
                <a:rPr lang="en-US" sz="1000" i="1" dirty="0"/>
                <a:t>Then there appeared to them divided tongues, as of fire, and one sat upon each of them. </a:t>
              </a:r>
              <a:r>
                <a:rPr lang="en-US" sz="1000" i="1" baseline="30000" dirty="0"/>
                <a:t>4</a:t>
              </a:r>
              <a:r>
                <a:rPr lang="en-US" sz="1000" i="1" dirty="0"/>
                <a:t>And they were all filled with the Holy Spirit and began to speak with other tongues, as the Spirit gave them utterance.”</a:t>
              </a:r>
            </a:p>
            <a:p>
              <a:pPr eaLnBrk="1" hangingPunct="1">
                <a:spcBef>
                  <a:spcPct val="0"/>
                </a:spcBef>
                <a:buFontTx/>
                <a:buNone/>
              </a:pPr>
              <a:endParaRPr lang="en-US" altLang="en-US" sz="1000" i="1" dirty="0"/>
            </a:p>
            <a:p>
              <a:pPr eaLnBrk="1" hangingPunct="1">
                <a:spcBef>
                  <a:spcPct val="0"/>
                </a:spcBef>
                <a:buFontTx/>
                <a:buNone/>
              </a:pPr>
              <a:r>
                <a:rPr lang="en-GB" altLang="en-US" sz="1000" b="1" u="sng" dirty="0">
                  <a:solidFill>
                    <a:schemeClr val="accent2"/>
                  </a:solidFill>
                </a:rPr>
                <a:t>Jesus Christ was pierced (crucified) in Jerusalem on Passover</a:t>
              </a:r>
            </a:p>
            <a:p>
              <a:pPr eaLnBrk="1" hangingPunct="1">
                <a:spcBef>
                  <a:spcPct val="0"/>
                </a:spcBef>
                <a:buFontTx/>
                <a:buNone/>
              </a:pPr>
              <a:r>
                <a:rPr lang="en-US" sz="1000" dirty="0"/>
                <a:t>Matthew 27:35:</a:t>
              </a:r>
              <a:r>
                <a:rPr lang="en-US" sz="1000" i="1" dirty="0"/>
                <a:t> “Then they crucified Him, and divided His garments, casting lots, that it might be fulfilled which was spoken by the prophet:</a:t>
              </a:r>
              <a:br>
                <a:rPr lang="en-US" sz="1000" i="1" dirty="0"/>
              </a:br>
              <a:r>
                <a:rPr lang="en-US" sz="1000" i="1" dirty="0"/>
                <a:t>‘They divided My garments among them, And for My clothing they cast lots.’”</a:t>
              </a:r>
            </a:p>
            <a:p>
              <a:pPr eaLnBrk="1" hangingPunct="1">
                <a:spcBef>
                  <a:spcPct val="0"/>
                </a:spcBef>
                <a:buFontTx/>
                <a:buNone/>
              </a:pPr>
              <a:endParaRPr lang="en-US" altLang="en-US" sz="1000" i="1" dirty="0"/>
            </a:p>
            <a:p>
              <a:pPr eaLnBrk="1" hangingPunct="1">
                <a:spcBef>
                  <a:spcPct val="0"/>
                </a:spcBef>
                <a:buNone/>
              </a:pPr>
              <a:r>
                <a:rPr lang="en-GB" altLang="en-US" sz="1000" b="1" u="sng" dirty="0">
                  <a:solidFill>
                    <a:schemeClr val="accent2"/>
                  </a:solidFill>
                </a:rPr>
                <a:t>Jesus Christ was God in flesh</a:t>
              </a:r>
            </a:p>
            <a:p>
              <a:pPr eaLnBrk="1" hangingPunct="1">
                <a:spcBef>
                  <a:spcPct val="0"/>
                </a:spcBef>
                <a:buNone/>
              </a:pPr>
              <a:r>
                <a:rPr lang="en-US" sz="1000" dirty="0"/>
                <a:t>John 1:14:</a:t>
              </a:r>
              <a:r>
                <a:rPr lang="en-US" sz="1000" i="1" dirty="0"/>
                <a:t> “And the Word became flesh and dwelt among us, and we beheld His glory, the glory as of the only begotten of the Father, full of grace and truth.”</a:t>
              </a:r>
            </a:p>
            <a:p>
              <a:pPr eaLnBrk="1" hangingPunct="1">
                <a:spcBef>
                  <a:spcPct val="0"/>
                </a:spcBef>
                <a:buNone/>
              </a:pPr>
              <a:endParaRPr lang="en-US" sz="1000" i="1" dirty="0"/>
            </a:p>
            <a:p>
              <a:pPr eaLnBrk="1" hangingPunct="1">
                <a:spcBef>
                  <a:spcPct val="0"/>
                </a:spcBef>
                <a:buNone/>
              </a:pPr>
              <a:r>
                <a:rPr lang="en-US" sz="1000" dirty="0"/>
                <a:t>Colossians 2:9-10: </a:t>
              </a:r>
              <a:r>
                <a:rPr lang="en-US" sz="1000" i="1" dirty="0"/>
                <a:t>“</a:t>
              </a:r>
              <a:r>
                <a:rPr lang="en-US" sz="1000" i="1" baseline="30000" dirty="0"/>
                <a:t>9</a:t>
              </a:r>
              <a:r>
                <a:rPr lang="en-US" sz="1000" i="1" dirty="0"/>
                <a:t>For in Him dwells all the fullness of the Godhead bodily; </a:t>
              </a:r>
              <a:r>
                <a:rPr lang="en-US" sz="1000" i="1" baseline="30000" dirty="0"/>
                <a:t>10</a:t>
              </a:r>
              <a:r>
                <a:rPr lang="en-US" sz="1000" i="1" dirty="0"/>
                <a:t>and you are complete in Him, who is the head of all principality and power.”</a:t>
              </a:r>
              <a:endParaRPr lang="en-GB" altLang="en-US" sz="1000" i="1" dirty="0"/>
            </a:p>
          </p:txBody>
        </p:sp>
      </p:grpSp>
    </p:spTree>
    <p:extLst>
      <p:ext uri="{BB962C8B-B14F-4D97-AF65-F5344CB8AC3E}">
        <p14:creationId xmlns:p14="http://schemas.microsoft.com/office/powerpoint/2010/main" val="17462791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oter Placeholder 4">
            <a:extLst>
              <a:ext uri="{FF2B5EF4-FFF2-40B4-BE49-F238E27FC236}">
                <a16:creationId xmlns:a16="http://schemas.microsoft.com/office/drawing/2014/main" id="{B33FBB88-5DAC-41EB-AB80-4638281AA06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900">
                <a:solidFill>
                  <a:schemeClr val="bg2"/>
                </a:solidFill>
                <a:latin typeface="Verdana" panose="020B0604030504040204" pitchFamily="34" charset="0"/>
              </a:rPr>
              <a:t>For more info: www.matthew28.co.za</a:t>
            </a:r>
          </a:p>
        </p:txBody>
      </p:sp>
      <p:sp>
        <p:nvSpPr>
          <p:cNvPr id="2053" name="Text Box 5">
            <a:extLst>
              <a:ext uri="{FF2B5EF4-FFF2-40B4-BE49-F238E27FC236}">
                <a16:creationId xmlns:a16="http://schemas.microsoft.com/office/drawing/2014/main" id="{FB6DC2CC-A79C-4092-869F-11162B5F766E}"/>
              </a:ext>
            </a:extLst>
          </p:cNvPr>
          <p:cNvSpPr txBox="1">
            <a:spLocks noChangeArrowheads="1"/>
          </p:cNvSpPr>
          <p:nvPr/>
        </p:nvSpPr>
        <p:spPr bwMode="auto">
          <a:xfrm>
            <a:off x="250825" y="981075"/>
            <a:ext cx="8301038" cy="455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defRPr/>
            </a:pPr>
            <a:r>
              <a:rPr lang="en-US" altLang="en-US" sz="1600" b="1" dirty="0">
                <a:solidFill>
                  <a:schemeClr val="accent2"/>
                </a:solidFill>
              </a:rPr>
              <a:t>Jesus praying to His Father for His disciples:</a:t>
            </a:r>
          </a:p>
          <a:p>
            <a:pPr marL="182563" indent="0" algn="just" eaLnBrk="1" hangingPunct="1">
              <a:spcBef>
                <a:spcPct val="0"/>
              </a:spcBef>
              <a:buFontTx/>
              <a:buNone/>
              <a:defRPr/>
            </a:pPr>
            <a:r>
              <a:rPr lang="en-US" altLang="en-US" sz="1600" dirty="0"/>
              <a:t>John 17:6-8: </a:t>
            </a:r>
            <a:r>
              <a:rPr lang="en-US" altLang="en-US" sz="1600" i="1" dirty="0"/>
              <a:t>“</a:t>
            </a:r>
            <a:r>
              <a:rPr lang="en-US" altLang="en-US" sz="1600" i="1" u="sng" baseline="30000" dirty="0"/>
              <a:t>6</a:t>
            </a:r>
            <a:r>
              <a:rPr lang="en-US" altLang="en-US" sz="1600" i="1" u="sng" dirty="0"/>
              <a:t>I have manifested Your name to the men</a:t>
            </a:r>
            <a:r>
              <a:rPr lang="en-US" altLang="en-US" sz="1600" i="1" dirty="0"/>
              <a:t> whom You have given Me out of the world. They were Yours, You have given them to Me, and they have kept Your word. </a:t>
            </a:r>
            <a:r>
              <a:rPr lang="en-US" altLang="en-US" sz="1600" i="1" baseline="30000" dirty="0"/>
              <a:t>7</a:t>
            </a:r>
            <a:r>
              <a:rPr lang="en-US" altLang="en-US" sz="1600" i="1" dirty="0"/>
              <a:t>Now they have known that all things which you have given Me are from You. </a:t>
            </a:r>
            <a:r>
              <a:rPr lang="en-US" altLang="en-US" sz="1600" i="1" baseline="30000" dirty="0"/>
              <a:t>8</a:t>
            </a:r>
            <a:r>
              <a:rPr lang="en-US" altLang="en-US" sz="1600" i="1" dirty="0"/>
              <a:t>For I have given to them the words which You have given Me; and they have received them, and have known surely that I came forth from You; and they have believed that You sent Me.”</a:t>
            </a:r>
          </a:p>
          <a:p>
            <a:pPr algn="just" eaLnBrk="1" hangingPunct="1">
              <a:spcBef>
                <a:spcPct val="0"/>
              </a:spcBef>
              <a:defRPr/>
            </a:pPr>
            <a:endParaRPr lang="en-US" altLang="en-US" sz="700" i="1" dirty="0"/>
          </a:p>
          <a:p>
            <a:pPr marL="182563" indent="0" algn="just" eaLnBrk="1" hangingPunct="1">
              <a:spcBef>
                <a:spcPct val="0"/>
              </a:spcBef>
              <a:buFontTx/>
              <a:buNone/>
              <a:defRPr/>
            </a:pPr>
            <a:r>
              <a:rPr lang="en-US" altLang="en-US" sz="1400" dirty="0">
                <a:solidFill>
                  <a:srgbClr val="006600"/>
                </a:solidFill>
              </a:rPr>
              <a:t>Remember, these disciples of Jesus became apostles, who wrote the New Testament as a testimony of what they saw and experienced. Today we have first-hand eyewitness’ testimonies. A true Biblical apostle is someone who personally saw the risen Christ and also performed miracles in the Name of Jesus Christ. It is these people that left the New Testament behind for us today so that we would know the Lord, through His Son, Jesus Christ. The New Testament confirms who Jesus is, the expected Anointed One according to the Scriptures (Old Testament).</a:t>
            </a:r>
          </a:p>
          <a:p>
            <a:pPr marL="0" indent="0" algn="just" eaLnBrk="1" hangingPunct="1">
              <a:spcBef>
                <a:spcPct val="0"/>
              </a:spcBef>
              <a:buFontTx/>
              <a:buNone/>
              <a:defRPr/>
            </a:pPr>
            <a:endParaRPr lang="en-US" altLang="en-US" sz="700" dirty="0">
              <a:solidFill>
                <a:srgbClr val="006600"/>
              </a:solidFill>
            </a:endParaRPr>
          </a:p>
          <a:p>
            <a:pPr algn="just" eaLnBrk="1" hangingPunct="1">
              <a:spcBef>
                <a:spcPct val="0"/>
              </a:spcBef>
              <a:defRPr/>
            </a:pPr>
            <a:r>
              <a:rPr lang="en-US" altLang="en-US" sz="1600" b="1" dirty="0">
                <a:solidFill>
                  <a:schemeClr val="accent2"/>
                </a:solidFill>
              </a:rPr>
              <a:t>Jesus praying for all believers:</a:t>
            </a:r>
          </a:p>
          <a:p>
            <a:pPr marL="182563" indent="0" algn="just" eaLnBrk="1" hangingPunct="1">
              <a:spcBef>
                <a:spcPct val="0"/>
              </a:spcBef>
              <a:buFontTx/>
              <a:buNone/>
              <a:defRPr/>
            </a:pPr>
            <a:r>
              <a:rPr lang="en-US" altLang="en-US" sz="1600" dirty="0"/>
              <a:t>John 17:20-21: </a:t>
            </a:r>
            <a:r>
              <a:rPr lang="en-US" altLang="en-US" sz="1600" i="1" dirty="0"/>
              <a:t>“</a:t>
            </a:r>
            <a:r>
              <a:rPr lang="en-US" altLang="en-US" sz="1600" i="1" baseline="30000" dirty="0"/>
              <a:t>20</a:t>
            </a:r>
            <a:r>
              <a:rPr lang="en-US" altLang="en-US" sz="1600" i="1" dirty="0"/>
              <a:t>I do not pray for these (disciples) alone, but for those who will believe in Me through their word (the Bible); </a:t>
            </a:r>
            <a:r>
              <a:rPr lang="en-US" altLang="en-US" sz="1600" i="1" baseline="30000" dirty="0"/>
              <a:t>21</a:t>
            </a:r>
            <a:r>
              <a:rPr lang="en-US" altLang="en-US" sz="1600" i="1" dirty="0"/>
              <a:t>that they all may be one, as You, Father, are in Me, and I in You; that they also may be one in Us, that the world may believe that You sent Me.”</a:t>
            </a:r>
            <a:endParaRPr lang="en-GB" altLang="en-US" sz="1600" i="1" dirty="0"/>
          </a:p>
        </p:txBody>
      </p:sp>
      <p:sp>
        <p:nvSpPr>
          <p:cNvPr id="12292" name="Rectangle 7">
            <a:extLst>
              <a:ext uri="{FF2B5EF4-FFF2-40B4-BE49-F238E27FC236}">
                <a16:creationId xmlns:a16="http://schemas.microsoft.com/office/drawing/2014/main" id="{B76D1238-E604-4450-8153-F7FF9FE29BAA}"/>
              </a:ext>
            </a:extLst>
          </p:cNvPr>
          <p:cNvSpPr>
            <a:spLocks noGrp="1" noChangeArrowheads="1"/>
          </p:cNvSpPr>
          <p:nvPr>
            <p:ph type="ctrTitle"/>
          </p:nvPr>
        </p:nvSpPr>
        <p:spPr>
          <a:xfrm>
            <a:off x="107950" y="261938"/>
            <a:ext cx="8856663" cy="503237"/>
          </a:xfrm>
        </p:spPr>
        <p:txBody>
          <a:bodyPr/>
          <a:lstStyle/>
          <a:p>
            <a:pPr eaLnBrk="1" hangingPunct="1"/>
            <a:r>
              <a:rPr lang="en-US" altLang="en-US" sz="2400" b="1">
                <a:solidFill>
                  <a:schemeClr val="accent2"/>
                </a:solidFill>
              </a:rPr>
              <a:t>Clearly Jesus Christ is the Anointed One through</a:t>
            </a:r>
            <a:br>
              <a:rPr lang="en-US" altLang="en-US" sz="2400" b="1">
                <a:solidFill>
                  <a:schemeClr val="accent2"/>
                </a:solidFill>
              </a:rPr>
            </a:br>
            <a:r>
              <a:rPr lang="en-US" altLang="en-US" sz="2400" b="1">
                <a:solidFill>
                  <a:schemeClr val="accent2"/>
                </a:solidFill>
              </a:rPr>
              <a:t>whom we can know God.</a:t>
            </a:r>
            <a:br>
              <a:rPr lang="en-US" altLang="en-US" sz="2400" b="1">
                <a:solidFill>
                  <a:schemeClr val="accent2"/>
                </a:solidFill>
              </a:rPr>
            </a:br>
            <a:r>
              <a:rPr lang="en-US" altLang="en-US" sz="1400" b="1">
                <a:solidFill>
                  <a:srgbClr val="006600"/>
                </a:solidFill>
              </a:rPr>
              <a:t>Listen to His words in prayer:</a:t>
            </a:r>
            <a:endParaRPr lang="en-GB" altLang="en-US" sz="1400" b="1">
              <a:solidFill>
                <a:srgbClr val="006600"/>
              </a:solidFill>
            </a:endParaRPr>
          </a:p>
        </p:txBody>
      </p:sp>
      <p:sp>
        <p:nvSpPr>
          <p:cNvPr id="5" name="Rounded Rectangle 4">
            <a:extLst>
              <a:ext uri="{FF2B5EF4-FFF2-40B4-BE49-F238E27FC236}">
                <a16:creationId xmlns:a16="http://schemas.microsoft.com/office/drawing/2014/main" id="{BA3E4713-10F4-4B9C-841A-DE26FEADF720}"/>
              </a:ext>
            </a:extLst>
          </p:cNvPr>
          <p:cNvSpPr/>
          <p:nvPr/>
        </p:nvSpPr>
        <p:spPr>
          <a:xfrm>
            <a:off x="250825" y="5535613"/>
            <a:ext cx="7634288" cy="911225"/>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90000"/>
              </a:lnSpc>
              <a:defRPr/>
            </a:pPr>
            <a:r>
              <a:rPr lang="en-US" altLang="en-US" sz="1200" dirty="0"/>
              <a:t>1 John 5: 10-12: “</a:t>
            </a:r>
            <a:r>
              <a:rPr lang="en-US" altLang="en-US" sz="1200" baseline="30000" dirty="0"/>
              <a:t>10</a:t>
            </a:r>
            <a:r>
              <a:rPr lang="en-US" altLang="en-US" sz="1200" dirty="0"/>
              <a:t>He who believes in the Son of God has the witness in himself; he who does not believe God has made Him a liar, because he has not believed the testimony that God has given of His Son. </a:t>
            </a:r>
            <a:r>
              <a:rPr lang="en-US" altLang="en-US" sz="1200" baseline="30000" dirty="0"/>
              <a:t>11</a:t>
            </a:r>
            <a:r>
              <a:rPr lang="en-US" altLang="en-US" sz="1200" dirty="0"/>
              <a:t>And this is the testimony: that God has given us eternal life, and this life is in His Son. </a:t>
            </a:r>
            <a:r>
              <a:rPr lang="en-US" altLang="en-US" sz="1200" baseline="30000" dirty="0"/>
              <a:t>12</a:t>
            </a:r>
            <a:r>
              <a:rPr lang="en-US" altLang="en-US" sz="1200" dirty="0"/>
              <a:t>He who has the Son has life; he who does not have the Son of God does not have life.”</a:t>
            </a:r>
            <a:endParaRPr lang="en-GB" altLang="en-US" sz="1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53">
                                            <p:txEl>
                                              <p:pRg st="0" end="0"/>
                                            </p:txEl>
                                          </p:spTgt>
                                        </p:tgtEl>
                                        <p:attrNameLst>
                                          <p:attrName>style.visibility</p:attrName>
                                        </p:attrNameLst>
                                      </p:cBhvr>
                                      <p:to>
                                        <p:strVal val="visible"/>
                                      </p:to>
                                    </p:set>
                                    <p:animEffect transition="in" filter="fade">
                                      <p:cBhvr>
                                        <p:cTn id="7" dur="2000"/>
                                        <p:tgtEl>
                                          <p:spTgt spid="2053">
                                            <p:txEl>
                                              <p:pRg st="0" end="0"/>
                                            </p:txEl>
                                          </p:spTgt>
                                        </p:tgtEl>
                                      </p:cBhvr>
                                    </p:animEffect>
                                  </p:childTnLst>
                                </p:cTn>
                              </p:par>
                            </p:childTnLst>
                          </p:cTn>
                        </p:par>
                        <p:par>
                          <p:cTn id="8" fill="hold" nodeType="afterGroup">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053">
                                            <p:txEl>
                                              <p:pRg st="1" end="1"/>
                                            </p:txEl>
                                          </p:spTgt>
                                        </p:tgtEl>
                                        <p:attrNameLst>
                                          <p:attrName>style.visibility</p:attrName>
                                        </p:attrNameLst>
                                      </p:cBhvr>
                                      <p:to>
                                        <p:strVal val="visible"/>
                                      </p:to>
                                    </p:set>
                                    <p:animEffect transition="in" filter="fade">
                                      <p:cBhvr>
                                        <p:cTn id="11" dur="2000"/>
                                        <p:tgtEl>
                                          <p:spTgt spid="2053">
                                            <p:txEl>
                                              <p:pRg st="1" end="1"/>
                                            </p:txEl>
                                          </p:spTgt>
                                        </p:tgtEl>
                                      </p:cBhvr>
                                    </p:animEffect>
                                  </p:childTnLst>
                                </p:cTn>
                              </p:par>
                            </p:childTnLst>
                          </p:cTn>
                        </p:par>
                        <p:par>
                          <p:cTn id="12" fill="hold" nodeType="afterGroup">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2053">
                                            <p:txEl>
                                              <p:pRg st="3" end="3"/>
                                            </p:txEl>
                                          </p:spTgt>
                                        </p:tgtEl>
                                        <p:attrNameLst>
                                          <p:attrName>style.visibility</p:attrName>
                                        </p:attrNameLst>
                                      </p:cBhvr>
                                      <p:to>
                                        <p:strVal val="visible"/>
                                      </p:to>
                                    </p:set>
                                    <p:animEffect transition="in" filter="fade">
                                      <p:cBhvr>
                                        <p:cTn id="15" dur="2000"/>
                                        <p:tgtEl>
                                          <p:spTgt spid="2053">
                                            <p:txEl>
                                              <p:pRg st="3" end="3"/>
                                            </p:txEl>
                                          </p:spTgt>
                                        </p:tgtEl>
                                      </p:cBhvr>
                                    </p:animEffect>
                                  </p:childTnLst>
                                </p:cTn>
                              </p:par>
                            </p:childTnLst>
                          </p:cTn>
                        </p:par>
                        <p:par>
                          <p:cTn id="16" fill="hold" nodeType="afterGroup">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2053">
                                            <p:txEl>
                                              <p:pRg st="5" end="5"/>
                                            </p:txEl>
                                          </p:spTgt>
                                        </p:tgtEl>
                                        <p:attrNameLst>
                                          <p:attrName>style.visibility</p:attrName>
                                        </p:attrNameLst>
                                      </p:cBhvr>
                                      <p:to>
                                        <p:strVal val="visible"/>
                                      </p:to>
                                    </p:set>
                                    <p:animEffect transition="in" filter="fade">
                                      <p:cBhvr>
                                        <p:cTn id="19" dur="2000"/>
                                        <p:tgtEl>
                                          <p:spTgt spid="2053">
                                            <p:txEl>
                                              <p:pRg st="5" end="5"/>
                                            </p:txEl>
                                          </p:spTgt>
                                        </p:tgtEl>
                                      </p:cBhvr>
                                    </p:animEffect>
                                  </p:childTnLst>
                                </p:cTn>
                              </p:par>
                            </p:childTnLst>
                          </p:cTn>
                        </p:par>
                        <p:par>
                          <p:cTn id="20" fill="hold" nodeType="afterGroup">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2053">
                                            <p:txEl>
                                              <p:pRg st="6" end="6"/>
                                            </p:txEl>
                                          </p:spTgt>
                                        </p:tgtEl>
                                        <p:attrNameLst>
                                          <p:attrName>style.visibility</p:attrName>
                                        </p:attrNameLst>
                                      </p:cBhvr>
                                      <p:to>
                                        <p:strVal val="visible"/>
                                      </p:to>
                                    </p:set>
                                    <p:animEffect transition="in" filter="fade">
                                      <p:cBhvr>
                                        <p:cTn id="23" dur="2000"/>
                                        <p:tgtEl>
                                          <p:spTgt spid="205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4">
            <a:extLst>
              <a:ext uri="{FF2B5EF4-FFF2-40B4-BE49-F238E27FC236}">
                <a16:creationId xmlns:a16="http://schemas.microsoft.com/office/drawing/2014/main" id="{3F72F354-4650-456E-BEF2-437C02EA29B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900">
                <a:solidFill>
                  <a:schemeClr val="bg2"/>
                </a:solidFill>
                <a:latin typeface="Verdana" panose="020B0604030504040204" pitchFamily="34" charset="0"/>
              </a:rPr>
              <a:t>For more info: www.matthew28.co.za</a:t>
            </a:r>
          </a:p>
        </p:txBody>
      </p:sp>
      <p:sp>
        <p:nvSpPr>
          <p:cNvPr id="13315" name="Rectangle 4">
            <a:extLst>
              <a:ext uri="{FF2B5EF4-FFF2-40B4-BE49-F238E27FC236}">
                <a16:creationId xmlns:a16="http://schemas.microsoft.com/office/drawing/2014/main" id="{D2652A97-D28B-4D0F-BF6D-62573ACFDD8B}"/>
              </a:ext>
            </a:extLst>
          </p:cNvPr>
          <p:cNvSpPr>
            <a:spLocks noChangeArrowheads="1"/>
          </p:cNvSpPr>
          <p:nvPr/>
        </p:nvSpPr>
        <p:spPr bwMode="auto">
          <a:xfrm>
            <a:off x="323850" y="1196975"/>
            <a:ext cx="3671888" cy="1016000"/>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af-ZA" altLang="en-US" sz="1000" b="1" u="sng">
                <a:solidFill>
                  <a:schemeClr val="accent2"/>
                </a:solidFill>
              </a:rPr>
              <a:t>Reality today prophecised more than 500 years before Christ</a:t>
            </a:r>
            <a:br>
              <a:rPr lang="af-ZA" altLang="en-US" sz="1000" b="1">
                <a:solidFill>
                  <a:schemeClr val="accent2"/>
                </a:solidFill>
              </a:rPr>
            </a:br>
            <a:r>
              <a:rPr lang="af-ZA" altLang="en-US" sz="1000" b="1">
                <a:solidFill>
                  <a:srgbClr val="006600"/>
                </a:solidFill>
              </a:rPr>
              <a:t>Joel  2:28: </a:t>
            </a:r>
            <a:r>
              <a:rPr lang="af-ZA" altLang="en-US" sz="1000" b="1" i="1">
                <a:solidFill>
                  <a:srgbClr val="006600"/>
                </a:solidFill>
              </a:rPr>
              <a:t>“And it shall come to pass afterward that I will pour out My Spirit on all flesh; your sons and your daughters shall prophesy, your old men shall dream dreams, your young men shall see visions.”</a:t>
            </a:r>
            <a:endParaRPr lang="en-GB" altLang="en-US" sz="1000" b="1" i="1">
              <a:solidFill>
                <a:srgbClr val="006600"/>
              </a:solidFill>
            </a:endParaRPr>
          </a:p>
        </p:txBody>
      </p:sp>
      <p:sp>
        <p:nvSpPr>
          <p:cNvPr id="13316" name="AutoShape 5">
            <a:extLst>
              <a:ext uri="{FF2B5EF4-FFF2-40B4-BE49-F238E27FC236}">
                <a16:creationId xmlns:a16="http://schemas.microsoft.com/office/drawing/2014/main" id="{51E93D7B-1E63-4002-B932-6E5F38D9DD96}"/>
              </a:ext>
            </a:extLst>
          </p:cNvPr>
          <p:cNvSpPr>
            <a:spLocks noChangeArrowheads="1"/>
          </p:cNvSpPr>
          <p:nvPr/>
        </p:nvSpPr>
        <p:spPr bwMode="auto">
          <a:xfrm>
            <a:off x="4067175" y="1557338"/>
            <a:ext cx="217488" cy="215900"/>
          </a:xfrm>
          <a:prstGeom prst="rightArrow">
            <a:avLst>
              <a:gd name="adj1" fmla="val 50000"/>
              <a:gd name="adj2" fmla="val 25184"/>
            </a:avLst>
          </a:prstGeom>
          <a:solidFill>
            <a:srgbClr val="CC0000"/>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sp>
        <p:nvSpPr>
          <p:cNvPr id="13317" name="Text Box 6">
            <a:extLst>
              <a:ext uri="{FF2B5EF4-FFF2-40B4-BE49-F238E27FC236}">
                <a16:creationId xmlns:a16="http://schemas.microsoft.com/office/drawing/2014/main" id="{3A42F01C-3FB7-4102-A23C-CB553C2DB183}"/>
              </a:ext>
            </a:extLst>
          </p:cNvPr>
          <p:cNvSpPr txBox="1">
            <a:spLocks noChangeArrowheads="1"/>
          </p:cNvSpPr>
          <p:nvPr/>
        </p:nvSpPr>
        <p:spPr bwMode="auto">
          <a:xfrm>
            <a:off x="4356100" y="820738"/>
            <a:ext cx="4392613" cy="1938337"/>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r>
              <a:rPr lang="en-US" altLang="en-US" sz="1000" b="1" u="sng">
                <a:solidFill>
                  <a:schemeClr val="accent2"/>
                </a:solidFill>
              </a:rPr>
              <a:t>The Holy Spirit poured out on the Feast of Weeks, that became Pentecost</a:t>
            </a:r>
            <a:r>
              <a:rPr lang="en-US" altLang="en-US" sz="1000" u="sng"/>
              <a:t>.</a:t>
            </a:r>
          </a:p>
          <a:p>
            <a:pPr algn="just" eaLnBrk="1" hangingPunct="1">
              <a:spcBef>
                <a:spcPct val="0"/>
              </a:spcBef>
              <a:buFontTx/>
              <a:buNone/>
            </a:pPr>
            <a:r>
              <a:rPr lang="en-US" altLang="en-US" sz="1000"/>
              <a:t>After Jesus ascended to heaven, the disciples were all gathered to celebrate the Feast of Weeks. This feast was celebrated annually from about 1300 years before Christ – in big expectation for revelation from God. Look what happened on that day: Acts 2:1-4: </a:t>
            </a:r>
            <a:r>
              <a:rPr lang="en-US" altLang="en-US" sz="1000" i="1"/>
              <a:t>“</a:t>
            </a:r>
            <a:r>
              <a:rPr lang="en-US" altLang="en-US" sz="1000" i="1" baseline="30000"/>
              <a:t>1</a:t>
            </a:r>
            <a:r>
              <a:rPr lang="en-US" altLang="en-US" sz="1000" i="1"/>
              <a:t>When the Day of Pentecost had fully come, they were all with one accord in one place. </a:t>
            </a:r>
            <a:r>
              <a:rPr lang="en-US" altLang="en-US" sz="1000" i="1" baseline="30000"/>
              <a:t>2</a:t>
            </a:r>
            <a:r>
              <a:rPr lang="en-US" altLang="en-US" sz="1000" i="1"/>
              <a:t>And suddenly there came a sound from heaven, as of rushing mighty wind, and it filled the whole house where they were sitting. </a:t>
            </a:r>
            <a:r>
              <a:rPr lang="en-US" altLang="en-US" sz="1000" i="1" baseline="30000"/>
              <a:t>3</a:t>
            </a:r>
            <a:r>
              <a:rPr lang="en-US" altLang="en-US" sz="1000" i="1"/>
              <a:t>then there appeared to them divided tongues, as of fire, and one sat upon each of them. </a:t>
            </a:r>
            <a:r>
              <a:rPr lang="en-US" altLang="en-US" sz="1000" i="1" baseline="30000"/>
              <a:t>4</a:t>
            </a:r>
            <a:r>
              <a:rPr lang="en-US" altLang="en-US" sz="1000" i="1"/>
              <a:t>And they were all filled with the Holy Spirit and began to speak with other tongues, as the Spirit gave them utterance.”</a:t>
            </a:r>
          </a:p>
        </p:txBody>
      </p:sp>
      <p:sp>
        <p:nvSpPr>
          <p:cNvPr id="13318" name="Rectangle 7">
            <a:extLst>
              <a:ext uri="{FF2B5EF4-FFF2-40B4-BE49-F238E27FC236}">
                <a16:creationId xmlns:a16="http://schemas.microsoft.com/office/drawing/2014/main" id="{CC6EEFC2-A71E-4DEC-8F3D-5B68A7E8AE58}"/>
              </a:ext>
            </a:extLst>
          </p:cNvPr>
          <p:cNvSpPr>
            <a:spLocks noGrp="1" noChangeArrowheads="1"/>
          </p:cNvSpPr>
          <p:nvPr>
            <p:ph type="title"/>
          </p:nvPr>
        </p:nvSpPr>
        <p:spPr>
          <a:xfrm>
            <a:off x="457200" y="188913"/>
            <a:ext cx="8229600" cy="431800"/>
          </a:xfrm>
          <a:noFill/>
        </p:spPr>
        <p:txBody>
          <a:bodyPr/>
          <a:lstStyle/>
          <a:p>
            <a:pPr eaLnBrk="1" hangingPunct="1"/>
            <a:r>
              <a:rPr lang="en-US" altLang="en-US" sz="2400">
                <a:solidFill>
                  <a:schemeClr val="accent2"/>
                </a:solidFill>
              </a:rPr>
              <a:t>Prophecies </a:t>
            </a:r>
            <a:r>
              <a:rPr lang="en-US" altLang="en-US" sz="1600">
                <a:solidFill>
                  <a:schemeClr val="accent2"/>
                </a:solidFill>
              </a:rPr>
              <a:t>continued</a:t>
            </a:r>
            <a:endParaRPr lang="en-GB" altLang="en-US" sz="2400">
              <a:solidFill>
                <a:schemeClr val="accent2"/>
              </a:solidFill>
            </a:endParaRPr>
          </a:p>
        </p:txBody>
      </p:sp>
      <p:sp>
        <p:nvSpPr>
          <p:cNvPr id="13319" name="Rectangle 8">
            <a:extLst>
              <a:ext uri="{FF2B5EF4-FFF2-40B4-BE49-F238E27FC236}">
                <a16:creationId xmlns:a16="http://schemas.microsoft.com/office/drawing/2014/main" id="{0420E2B2-E80F-4D0E-A0EF-B0AB46819B05}"/>
              </a:ext>
            </a:extLst>
          </p:cNvPr>
          <p:cNvSpPr>
            <a:spLocks noChangeArrowheads="1"/>
          </p:cNvSpPr>
          <p:nvPr/>
        </p:nvSpPr>
        <p:spPr bwMode="auto">
          <a:xfrm>
            <a:off x="446088" y="2924175"/>
            <a:ext cx="82296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400">
                <a:solidFill>
                  <a:schemeClr val="accent2"/>
                </a:solidFill>
              </a:rPr>
              <a:t>Wonderful Revelation!!</a:t>
            </a:r>
            <a:br>
              <a:rPr lang="en-US" altLang="en-US" sz="2400">
                <a:solidFill>
                  <a:schemeClr val="accent2"/>
                </a:solidFill>
              </a:rPr>
            </a:br>
            <a:r>
              <a:rPr lang="en-US" altLang="en-US" sz="2400">
                <a:solidFill>
                  <a:schemeClr val="accent2"/>
                </a:solidFill>
              </a:rPr>
              <a:t>Jesus, the Messiah, Himself said:</a:t>
            </a:r>
            <a:endParaRPr lang="en-GB" altLang="en-US" sz="2400">
              <a:solidFill>
                <a:schemeClr val="accent2"/>
              </a:solidFill>
            </a:endParaRPr>
          </a:p>
        </p:txBody>
      </p:sp>
      <p:sp>
        <p:nvSpPr>
          <p:cNvPr id="13320" name="Text Box 9">
            <a:extLst>
              <a:ext uri="{FF2B5EF4-FFF2-40B4-BE49-F238E27FC236}">
                <a16:creationId xmlns:a16="http://schemas.microsoft.com/office/drawing/2014/main" id="{F9266A8C-132B-4BC0-B649-BCF74708386B}"/>
              </a:ext>
            </a:extLst>
          </p:cNvPr>
          <p:cNvSpPr txBox="1">
            <a:spLocks noChangeArrowheads="1"/>
          </p:cNvSpPr>
          <p:nvPr/>
        </p:nvSpPr>
        <p:spPr bwMode="auto">
          <a:xfrm>
            <a:off x="250825" y="3860800"/>
            <a:ext cx="8569325" cy="831850"/>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r>
              <a:rPr lang="en-US" altLang="en-US" sz="1200"/>
              <a:t>John 14:21: </a:t>
            </a:r>
            <a:r>
              <a:rPr lang="en-US" altLang="en-US" sz="1200" i="1"/>
              <a:t>“He who has My commandments and keeps them, it is he who loves Me. An he who loves Me will be loved by My Father, and I will love him and manifest Myself to him.”</a:t>
            </a:r>
          </a:p>
          <a:p>
            <a:pPr algn="just" eaLnBrk="1" hangingPunct="1">
              <a:spcBef>
                <a:spcPct val="0"/>
              </a:spcBef>
              <a:buFontTx/>
              <a:buNone/>
            </a:pPr>
            <a:r>
              <a:rPr lang="en-US" altLang="en-US" sz="1200"/>
              <a:t>Revelation 3:20:</a:t>
            </a:r>
            <a:r>
              <a:rPr lang="en-US" altLang="en-US" sz="1200" i="1"/>
              <a:t> “Behold, I stand at the door and knock. If anyone hears My voice and opens the door, I will come in to him and dine with him, and he with Me.”</a:t>
            </a:r>
          </a:p>
        </p:txBody>
      </p:sp>
      <p:sp>
        <p:nvSpPr>
          <p:cNvPr id="13321" name="Rectangle 10">
            <a:extLst>
              <a:ext uri="{FF2B5EF4-FFF2-40B4-BE49-F238E27FC236}">
                <a16:creationId xmlns:a16="http://schemas.microsoft.com/office/drawing/2014/main" id="{DCC7491E-4200-4228-8B68-E552AA2E96DD}"/>
              </a:ext>
            </a:extLst>
          </p:cNvPr>
          <p:cNvSpPr>
            <a:spLocks noChangeArrowheads="1"/>
          </p:cNvSpPr>
          <p:nvPr/>
        </p:nvSpPr>
        <p:spPr bwMode="auto">
          <a:xfrm>
            <a:off x="107950" y="4868863"/>
            <a:ext cx="8229600"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ZA" altLang="en-US" sz="2400">
                <a:solidFill>
                  <a:schemeClr val="accent2"/>
                </a:solidFill>
              </a:rPr>
              <a:t>Become part of the Church of Christ – the Body of Christ.</a:t>
            </a:r>
            <a:br>
              <a:rPr lang="en-ZA" altLang="en-US" sz="2400">
                <a:solidFill>
                  <a:schemeClr val="accent2"/>
                </a:solidFill>
              </a:rPr>
            </a:br>
            <a:r>
              <a:rPr lang="en-ZA" altLang="en-US" sz="2400">
                <a:solidFill>
                  <a:schemeClr val="accent2"/>
                </a:solidFill>
              </a:rPr>
              <a:t>Accept Jesus as you personal Saviour</a:t>
            </a:r>
            <a:br>
              <a:rPr lang="en-ZA" altLang="en-US" sz="2400">
                <a:solidFill>
                  <a:schemeClr val="accent2"/>
                </a:solidFill>
              </a:rPr>
            </a:br>
            <a:r>
              <a:rPr lang="en-ZA" altLang="en-US" sz="2400">
                <a:solidFill>
                  <a:schemeClr val="accent2"/>
                </a:solidFill>
              </a:rPr>
              <a:t>and ask Him to reveal Himself to you.</a:t>
            </a:r>
            <a:br>
              <a:rPr lang="en-ZA" altLang="en-US" sz="2400">
                <a:solidFill>
                  <a:schemeClr val="accent2"/>
                </a:solidFill>
              </a:rPr>
            </a:br>
            <a:r>
              <a:rPr lang="en-ZA" altLang="en-US" sz="2400">
                <a:solidFill>
                  <a:schemeClr val="accent2"/>
                </a:solidFill>
              </a:rPr>
              <a:t>Read your Bible. If you don’t know where to start,</a:t>
            </a:r>
            <a:br>
              <a:rPr lang="en-ZA" altLang="en-US" sz="2400">
                <a:solidFill>
                  <a:schemeClr val="accent2"/>
                </a:solidFill>
              </a:rPr>
            </a:br>
            <a:r>
              <a:rPr lang="en-ZA" altLang="en-US" sz="2400">
                <a:solidFill>
                  <a:schemeClr val="accent2"/>
                </a:solidFill>
              </a:rPr>
              <a:t>read the Gospel of John.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4">
            <a:extLst>
              <a:ext uri="{FF2B5EF4-FFF2-40B4-BE49-F238E27FC236}">
                <a16:creationId xmlns:a16="http://schemas.microsoft.com/office/drawing/2014/main" id="{7468EA3A-E08F-44EB-8F37-250A5E8923A2}"/>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900">
                <a:solidFill>
                  <a:schemeClr val="bg2"/>
                </a:solidFill>
                <a:latin typeface="Verdana" panose="020B0604030504040204" pitchFamily="34" charset="0"/>
              </a:rPr>
              <a:t>For more info: www.matthew28.co.za</a:t>
            </a:r>
          </a:p>
        </p:txBody>
      </p:sp>
      <p:pic>
        <p:nvPicPr>
          <p:cNvPr id="14339" name="Picture 4" descr="MATT28">
            <a:extLst>
              <a:ext uri="{FF2B5EF4-FFF2-40B4-BE49-F238E27FC236}">
                <a16:creationId xmlns:a16="http://schemas.microsoft.com/office/drawing/2014/main" id="{5EC0E0DF-11BF-4E0D-9435-8FEC7F5311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400050"/>
            <a:ext cx="1271587"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Rectangle 5">
            <a:extLst>
              <a:ext uri="{FF2B5EF4-FFF2-40B4-BE49-F238E27FC236}">
                <a16:creationId xmlns:a16="http://schemas.microsoft.com/office/drawing/2014/main" id="{69200F1C-FB71-4026-BDB6-7A53D68AA67A}"/>
              </a:ext>
            </a:extLst>
          </p:cNvPr>
          <p:cNvSpPr>
            <a:spLocks noChangeArrowheads="1"/>
          </p:cNvSpPr>
          <p:nvPr/>
        </p:nvSpPr>
        <p:spPr bwMode="auto">
          <a:xfrm>
            <a:off x="1403350" y="5470525"/>
            <a:ext cx="6400800"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buFontTx/>
              <a:buNone/>
            </a:pPr>
            <a:r>
              <a:rPr lang="en-US" altLang="en-US" sz="2000">
                <a:solidFill>
                  <a:schemeClr val="accent2"/>
                </a:solidFill>
                <a:hlinkClick r:id="rId3"/>
              </a:rPr>
              <a:t>http://www.matthew28.co.za</a:t>
            </a:r>
            <a:br>
              <a:rPr lang="en-US" altLang="en-US" sz="2000">
                <a:solidFill>
                  <a:schemeClr val="accent2"/>
                </a:solidFill>
              </a:rPr>
            </a:br>
            <a:r>
              <a:rPr lang="en-US" altLang="en-US" sz="1000">
                <a:solidFill>
                  <a:schemeClr val="accent2"/>
                </a:solidFill>
              </a:rPr>
              <a:t>Quotes taken from the New King James Version of the Holy Bible</a:t>
            </a:r>
          </a:p>
        </p:txBody>
      </p:sp>
      <p:sp>
        <p:nvSpPr>
          <p:cNvPr id="14341" name="Rectangle 6">
            <a:extLst>
              <a:ext uri="{FF2B5EF4-FFF2-40B4-BE49-F238E27FC236}">
                <a16:creationId xmlns:a16="http://schemas.microsoft.com/office/drawing/2014/main" id="{915BE75A-A3B6-4D30-B21C-EB008562D7FE}"/>
              </a:ext>
            </a:extLst>
          </p:cNvPr>
          <p:cNvSpPr>
            <a:spLocks noChangeArrowheads="1"/>
          </p:cNvSpPr>
          <p:nvPr/>
        </p:nvSpPr>
        <p:spPr bwMode="auto">
          <a:xfrm>
            <a:off x="1547813" y="981075"/>
            <a:ext cx="7483475"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000" b="1">
                <a:solidFill>
                  <a:schemeClr val="accent2"/>
                </a:solidFill>
              </a:rPr>
              <a:t>May the Lord bless you to realise that there is only one true</a:t>
            </a:r>
            <a:br>
              <a:rPr lang="en-US" altLang="en-US" sz="2000" b="1">
                <a:solidFill>
                  <a:schemeClr val="accent2"/>
                </a:solidFill>
              </a:rPr>
            </a:br>
            <a:r>
              <a:rPr lang="en-US" altLang="en-US" sz="2000" b="1">
                <a:solidFill>
                  <a:schemeClr val="accent2"/>
                </a:solidFill>
              </a:rPr>
              <a:t>God who revealed Himself through His Son:</a:t>
            </a:r>
            <a:br>
              <a:rPr lang="en-US" altLang="en-US" sz="2000" b="1">
                <a:solidFill>
                  <a:schemeClr val="accent2"/>
                </a:solidFill>
              </a:rPr>
            </a:br>
            <a:br>
              <a:rPr lang="en-US" altLang="en-US" sz="2000" b="1">
                <a:solidFill>
                  <a:schemeClr val="accent2"/>
                </a:solidFill>
              </a:rPr>
            </a:br>
            <a:r>
              <a:rPr lang="en-US" altLang="en-US" b="1">
                <a:solidFill>
                  <a:schemeClr val="accent2"/>
                </a:solidFill>
              </a:rPr>
              <a:t>Jesus Christ</a:t>
            </a:r>
            <a:endParaRPr lang="en-US" altLang="en-US" sz="2000">
              <a:solidFill>
                <a:schemeClr val="tx2"/>
              </a:solidFill>
            </a:endParaRPr>
          </a:p>
        </p:txBody>
      </p:sp>
      <p:sp>
        <p:nvSpPr>
          <p:cNvPr id="14342" name="Text Box 7">
            <a:extLst>
              <a:ext uri="{FF2B5EF4-FFF2-40B4-BE49-F238E27FC236}">
                <a16:creationId xmlns:a16="http://schemas.microsoft.com/office/drawing/2014/main" id="{B99D8AA6-DC19-4600-B6F5-3F23E3021C2B}"/>
              </a:ext>
            </a:extLst>
          </p:cNvPr>
          <p:cNvSpPr txBox="1">
            <a:spLocks noChangeArrowheads="1"/>
          </p:cNvSpPr>
          <p:nvPr/>
        </p:nvSpPr>
        <p:spPr bwMode="auto">
          <a:xfrm>
            <a:off x="376238" y="2516188"/>
            <a:ext cx="8156575"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400"/>
              <a:t>Matthew 24:4-14: </a:t>
            </a:r>
            <a:r>
              <a:rPr lang="en-US" altLang="en-US" sz="1400" i="1"/>
              <a:t>“</a:t>
            </a:r>
            <a:r>
              <a:rPr lang="en-US" altLang="en-US" sz="1400" i="1" baseline="30000"/>
              <a:t>4</a:t>
            </a:r>
            <a:r>
              <a:rPr lang="en-US" altLang="en-US" sz="1400" i="1"/>
              <a:t>And Jesus answered and said to them: ‘Take heed that no one deceives you. </a:t>
            </a:r>
            <a:r>
              <a:rPr lang="en-US" altLang="en-US" sz="1400" i="1" baseline="30000"/>
              <a:t>5</a:t>
            </a:r>
            <a:r>
              <a:rPr lang="en-US" altLang="en-US" sz="1400" i="1"/>
              <a:t>For </a:t>
            </a:r>
            <a:r>
              <a:rPr lang="en-US" altLang="en-US" sz="1400" i="1" u="sng"/>
              <a:t>many will come in My name, saying, ‘I am the Christ,’ and will deceive many</a:t>
            </a:r>
            <a:r>
              <a:rPr lang="en-US" altLang="en-US" sz="1400" i="1"/>
              <a:t>. </a:t>
            </a:r>
            <a:r>
              <a:rPr lang="en-US" altLang="en-US" sz="1400" i="1" baseline="30000"/>
              <a:t>6</a:t>
            </a:r>
            <a:r>
              <a:rPr lang="en-US" altLang="en-US" sz="1400" i="1"/>
              <a:t>And you will hear of wars and rumors of wars. See that you are not troubled; for all these things must come to pass, but the end is not yet. </a:t>
            </a:r>
            <a:r>
              <a:rPr lang="en-US" altLang="en-US" sz="1400" i="1" baseline="30000"/>
              <a:t>7</a:t>
            </a:r>
            <a:r>
              <a:rPr lang="en-US" altLang="en-US" sz="1400" i="1"/>
              <a:t>For nation will rise against nation, and kingdom against kingdom. And there will be famines, pestilences, and earthquakes in various places. </a:t>
            </a:r>
            <a:r>
              <a:rPr lang="en-US" altLang="en-US" sz="1400" i="1" baseline="30000"/>
              <a:t>8</a:t>
            </a:r>
            <a:r>
              <a:rPr lang="en-US" altLang="en-US" sz="1400" i="1"/>
              <a:t>All these are the beginning of sorrows. </a:t>
            </a:r>
            <a:r>
              <a:rPr lang="en-US" altLang="en-US" sz="1400" i="1" baseline="30000"/>
              <a:t>9</a:t>
            </a:r>
            <a:r>
              <a:rPr lang="en-US" altLang="en-US" sz="1400" i="1"/>
              <a:t>Then they will deliver you up to tribulation and kill you </a:t>
            </a:r>
            <a:r>
              <a:rPr lang="en-US" altLang="en-US" sz="1400" i="1">
                <a:solidFill>
                  <a:srgbClr val="00CC00"/>
                </a:solidFill>
              </a:rPr>
              <a:t>(All the disciples were killed, except for John. Millions of Jews have been killed by the Romans, also think of the terrible holocaust! Marxism killed more than 120 million believers less than 70 years ago!)</a:t>
            </a:r>
            <a:r>
              <a:rPr lang="en-US" altLang="en-US" sz="1400" i="1"/>
              <a:t>, and you will be hated by all nations for My name’s sake. </a:t>
            </a:r>
            <a:r>
              <a:rPr lang="en-US" altLang="en-US" sz="1400" i="1" baseline="30000"/>
              <a:t>10</a:t>
            </a:r>
            <a:r>
              <a:rPr lang="en-US" altLang="en-US" sz="1400" i="1"/>
              <a:t>And then many will be offended, will betray one another, and will hate one another. </a:t>
            </a:r>
            <a:r>
              <a:rPr lang="en-US" altLang="en-US" sz="1400" i="1" baseline="30000"/>
              <a:t>11</a:t>
            </a:r>
            <a:r>
              <a:rPr lang="en-US" altLang="en-US" sz="1400" i="1"/>
              <a:t>Then </a:t>
            </a:r>
            <a:r>
              <a:rPr lang="en-US" altLang="en-US" sz="1400" i="1" u="sng"/>
              <a:t>many false prophets will rise up and deceive many</a:t>
            </a:r>
            <a:r>
              <a:rPr lang="en-US" altLang="en-US" sz="1400" i="1"/>
              <a:t>. </a:t>
            </a:r>
            <a:r>
              <a:rPr lang="en-US" altLang="en-US" sz="1400" i="1" baseline="30000"/>
              <a:t>12</a:t>
            </a:r>
            <a:r>
              <a:rPr lang="en-US" altLang="en-US" sz="1400" i="1"/>
              <a:t>And because lawlessness will abound, the love of many will grow cold. </a:t>
            </a:r>
            <a:r>
              <a:rPr lang="en-US" altLang="en-US" sz="1400" i="1" baseline="30000"/>
              <a:t>13</a:t>
            </a:r>
            <a:r>
              <a:rPr lang="en-US" altLang="en-US" sz="1400" i="1"/>
              <a:t>But he who endures to the end shall be saved. </a:t>
            </a:r>
            <a:r>
              <a:rPr lang="en-US" altLang="en-US" sz="1400" i="1" baseline="30000"/>
              <a:t>14</a:t>
            </a:r>
            <a:r>
              <a:rPr lang="en-US" altLang="en-US" sz="1400" i="1"/>
              <a:t>And this gospel of the kingdom will be preached in all the world as a witness to all the nations, and then the end will come.”</a:t>
            </a:r>
            <a:endParaRPr lang="en-GB" altLang="en-US" sz="1400"/>
          </a:p>
        </p:txBody>
      </p:sp>
    </p:spTree>
  </p:cSld>
  <p:clrMapOvr>
    <a:masterClrMapping/>
  </p:clrMapOvr>
</p:sld>
</file>

<file path=ppt/theme/theme1.xml><?xml version="1.0" encoding="utf-8"?>
<a:theme xmlns:a="http://schemas.openxmlformats.org/drawingml/2006/main" name="Die Feeste van die Here HvH 311007 v2">
  <a:themeElements>
    <a:clrScheme name="Die Feeste van die Here HvH 311007 v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e Feeste van die Here HvH 311007 v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e Feeste van die Here HvH 311007 v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e Feeste van die Here HvH 311007 v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e Feeste van die Here HvH 311007 v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e Feeste van die Here HvH 311007 v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e Feeste van die Here HvH 311007 v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e Feeste van die Here HvH 311007 v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e Feeste van die Here HvH 311007 v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e Feeste van die Here HvH 311007 v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e Feeste van die Here HvH 311007 v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e Feeste van die Here HvH 311007 v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e Feeste van die Here HvH 311007 v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e Feeste van die Here HvH 311007 v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Die Feeste van die Here HvH 311007 v2</Template>
  <TotalTime>1883</TotalTime>
  <Words>4436</Words>
  <Application>Microsoft Office PowerPoint</Application>
  <PresentationFormat>On-screen Show (4:3)</PresentationFormat>
  <Paragraphs>118</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Verdana</vt:lpstr>
      <vt:lpstr>Die Feeste van die Here HvH 311007 v2</vt:lpstr>
      <vt:lpstr>Can I personally know God?</vt:lpstr>
      <vt:lpstr>Who is the Angel of the Lord?</vt:lpstr>
      <vt:lpstr>Prophecies One of the many powerful truths to know that Jesus is the expected Anointed One (Messiah), is to realise the detailed prophecies fulfilled by Him. In fact, there have already been more than 360 Messianic prophecies identified that were fulfilled by Jesus. Here are only a few of them:</vt:lpstr>
      <vt:lpstr>Prophecies continued</vt:lpstr>
      <vt:lpstr>Prophecies continued</vt:lpstr>
      <vt:lpstr>Prophecies continued</vt:lpstr>
      <vt:lpstr>Clearly Jesus Christ is the Anointed One through whom we can know God. Listen to His words in prayer:</vt:lpstr>
      <vt:lpstr>Prophecies continued</vt:lpstr>
      <vt:lpstr>PowerPoint Presentation</vt:lpstr>
    </vt:vector>
  </TitlesOfParts>
  <Company>Matthew28 Ministry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Does God Exist?</dc:title>
  <dc:creator>Harry van Huyssteen</dc:creator>
  <cp:lastModifiedBy>Harry van Huyssteen</cp:lastModifiedBy>
  <cp:revision>212</cp:revision>
  <dcterms:created xsi:type="dcterms:W3CDTF">2010-06-08T03:29:23Z</dcterms:created>
  <dcterms:modified xsi:type="dcterms:W3CDTF">2022-03-14T03:59:34Z</dcterms:modified>
</cp:coreProperties>
</file>